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23"/>
  </p:notesMasterIdLst>
  <p:sldIdLst>
    <p:sldId id="349" r:id="rId5"/>
    <p:sldId id="350" r:id="rId6"/>
    <p:sldId id="341" r:id="rId7"/>
    <p:sldId id="314" r:id="rId8"/>
    <p:sldId id="316" r:id="rId9"/>
    <p:sldId id="315" r:id="rId10"/>
    <p:sldId id="317" r:id="rId11"/>
    <p:sldId id="318" r:id="rId12"/>
    <p:sldId id="319" r:id="rId13"/>
    <p:sldId id="332" r:id="rId14"/>
    <p:sldId id="348" r:id="rId15"/>
    <p:sldId id="335" r:id="rId16"/>
    <p:sldId id="336" r:id="rId17"/>
    <p:sldId id="337" r:id="rId18"/>
    <p:sldId id="338" r:id="rId19"/>
    <p:sldId id="340" r:id="rId20"/>
    <p:sldId id="339" r:id="rId21"/>
    <p:sldId id="343" r:id="rId22"/>
  </p:sldIdLst>
  <p:sldSz cx="9144000" cy="6858000" type="screen4x3"/>
  <p:notesSz cx="6858000" cy="9144000"/>
  <p:embeddedFontLst>
    <p:embeddedFont>
      <p:font typeface="Franklin Gothic Book" panose="020B0503020102020204" pitchFamily="34" charset="0"/>
      <p:regular r:id="rId24"/>
      <p:italic r:id="rId25"/>
    </p:embeddedFont>
    <p:embeddedFont>
      <p:font typeface="SutonnyMJ" pitchFamily="2" charset="0"/>
      <p:regular r:id="rId26"/>
      <p:bold r:id="rId27"/>
      <p:italic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Book Antiqua" panose="02040602050305030304" pitchFamily="18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NikoshBAN" panose="02000000000000000000" pitchFamily="2" charset="0"/>
      <p:regular r:id="rId42"/>
    </p:embeddedFont>
    <p:embeddedFont>
      <p:font typeface="Wingdings 2" panose="05020102010507070707" pitchFamily="18" charset="2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99"/>
    <a:srgbClr val="3333FF"/>
    <a:srgbClr val="FF0066"/>
    <a:srgbClr val="D60093"/>
    <a:srgbClr val="CC0066"/>
    <a:srgbClr val="00FF00"/>
    <a:srgbClr val="FFFF00"/>
    <a:srgbClr val="00CC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47379-F392-48C9-8A89-C7D657D064CE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</dgm:pt>
    <dgm:pt modelId="{ACB41840-DE23-43DB-B7C0-DE321744EA21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>
            <a:buNone/>
          </a:pPr>
          <a:r>
            <a:rPr lang="bn-IN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               </a:t>
          </a:r>
          <a:r>
            <a:rPr lang="bn-IN" sz="3200" b="1" cap="none" spc="0" dirty="0" smtClean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পাঠ শিরোনাম </a:t>
          </a:r>
        </a:p>
        <a:p>
          <a:pPr>
            <a:buNone/>
          </a:pPr>
          <a:r>
            <a:rPr lang="bn-IN" sz="2800" b="1" dirty="0" smtClean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পরীক্ষণ নং-৩ স্প্রিং নিক্তির সাহায্যে কোনো বস্তুর উপর প্রযুক্ত বল নির্ণয়।</a:t>
          </a:r>
          <a:endParaRPr lang="en-US" sz="2800" b="1" dirty="0">
            <a:ln w="1905"/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E8FC20DA-49FA-4FB1-89DD-341FB5ABB6FD}" type="parTrans" cxnId="{CB3B3E0E-A2AE-4C2C-8CF9-1FE12A230102}">
      <dgm:prSet/>
      <dgm:spPr/>
      <dgm:t>
        <a:bodyPr/>
        <a:lstStyle/>
        <a:p>
          <a:endParaRPr lang="en-US"/>
        </a:p>
      </dgm:t>
    </dgm:pt>
    <dgm:pt modelId="{DB009F7D-86CC-4111-BEA8-2A4C712AD2C1}" type="sibTrans" cxnId="{CB3B3E0E-A2AE-4C2C-8CF9-1FE12A230102}">
      <dgm:prSet/>
      <dgm:spPr/>
      <dgm:t>
        <a:bodyPr/>
        <a:lstStyle/>
        <a:p>
          <a:endParaRPr lang="en-US"/>
        </a:p>
      </dgm:t>
    </dgm:pt>
    <dgm:pt modelId="{90275282-F8DA-48CC-B85B-FD08D354B943}" type="pres">
      <dgm:prSet presAssocID="{05547379-F392-48C9-8A89-C7D657D064CE}" presName="linear" presStyleCnt="0">
        <dgm:presLayoutVars>
          <dgm:dir/>
          <dgm:resizeHandles val="exact"/>
        </dgm:presLayoutVars>
      </dgm:prSet>
      <dgm:spPr/>
    </dgm:pt>
    <dgm:pt modelId="{7241822C-EC39-4FA3-833E-F940E612A3AD}" type="pres">
      <dgm:prSet presAssocID="{ACB41840-DE23-43DB-B7C0-DE321744EA21}" presName="comp" presStyleCnt="0"/>
      <dgm:spPr/>
    </dgm:pt>
    <dgm:pt modelId="{30533D8B-0679-4A13-9E53-2B81B4A47484}" type="pres">
      <dgm:prSet presAssocID="{ACB41840-DE23-43DB-B7C0-DE321744EA21}" presName="box" presStyleLbl="node1" presStyleIdx="0" presStyleCnt="1" custLinFactNeighborX="15952" custLinFactNeighborY="7534"/>
      <dgm:spPr/>
      <dgm:t>
        <a:bodyPr/>
        <a:lstStyle/>
        <a:p>
          <a:endParaRPr lang="en-US"/>
        </a:p>
      </dgm:t>
    </dgm:pt>
    <dgm:pt modelId="{C6C5B750-D68D-4829-92B8-5F19F92B7A59}" type="pres">
      <dgm:prSet presAssocID="{ACB41840-DE23-43DB-B7C0-DE321744EA21}" presName="img" presStyleLbl="fgImgPlace1" presStyleIdx="0" presStyleCnt="1" custAng="10800000" custFlipVert="1" custFlipHor="0" custScaleX="59819" custScaleY="125122" custLinFactNeighborX="-28897" custLinFactNeighborY="-1478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8833" t="7963" r="23221" b="14901"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EDDB6A5-2963-4E93-A0D8-7220C9BDA341}" type="pres">
      <dgm:prSet presAssocID="{ACB41840-DE23-43DB-B7C0-DE321744EA21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E37201-E408-43A2-A553-BADA4D0F8CFD}" type="presOf" srcId="{ACB41840-DE23-43DB-B7C0-DE321744EA21}" destId="{30533D8B-0679-4A13-9E53-2B81B4A47484}" srcOrd="0" destOrd="0" presId="urn:microsoft.com/office/officeart/2005/8/layout/vList4"/>
    <dgm:cxn modelId="{C20CFC4D-E5A2-495F-937C-F3AE3DB9CB95}" type="presOf" srcId="{ACB41840-DE23-43DB-B7C0-DE321744EA21}" destId="{8EDDB6A5-2963-4E93-A0D8-7220C9BDA341}" srcOrd="1" destOrd="0" presId="urn:microsoft.com/office/officeart/2005/8/layout/vList4"/>
    <dgm:cxn modelId="{CB3B3E0E-A2AE-4C2C-8CF9-1FE12A230102}" srcId="{05547379-F392-48C9-8A89-C7D657D064CE}" destId="{ACB41840-DE23-43DB-B7C0-DE321744EA21}" srcOrd="0" destOrd="0" parTransId="{E8FC20DA-49FA-4FB1-89DD-341FB5ABB6FD}" sibTransId="{DB009F7D-86CC-4111-BEA8-2A4C712AD2C1}"/>
    <dgm:cxn modelId="{4B766FA7-EDC4-43BE-8A82-D05D2ADC97E0}" type="presOf" srcId="{05547379-F392-48C9-8A89-C7D657D064CE}" destId="{90275282-F8DA-48CC-B85B-FD08D354B943}" srcOrd="0" destOrd="0" presId="urn:microsoft.com/office/officeart/2005/8/layout/vList4"/>
    <dgm:cxn modelId="{90B4FA05-34AD-4BA6-8C88-3B84A9A68DA1}" type="presParOf" srcId="{90275282-F8DA-48CC-B85B-FD08D354B943}" destId="{7241822C-EC39-4FA3-833E-F940E612A3AD}" srcOrd="0" destOrd="0" presId="urn:microsoft.com/office/officeart/2005/8/layout/vList4"/>
    <dgm:cxn modelId="{13CC0B57-1F58-48EC-A10D-CE032600B517}" type="presParOf" srcId="{7241822C-EC39-4FA3-833E-F940E612A3AD}" destId="{30533D8B-0679-4A13-9E53-2B81B4A47484}" srcOrd="0" destOrd="0" presId="urn:microsoft.com/office/officeart/2005/8/layout/vList4"/>
    <dgm:cxn modelId="{F1879D5B-6DA0-4714-A7D7-A85F627625DD}" type="presParOf" srcId="{7241822C-EC39-4FA3-833E-F940E612A3AD}" destId="{C6C5B750-D68D-4829-92B8-5F19F92B7A59}" srcOrd="1" destOrd="0" presId="urn:microsoft.com/office/officeart/2005/8/layout/vList4"/>
    <dgm:cxn modelId="{EB5412AE-FACD-42C0-9743-99CA98EAD393}" type="presParOf" srcId="{7241822C-EC39-4FA3-833E-F940E612A3AD}" destId="{8EDDB6A5-2963-4E93-A0D8-7220C9BDA34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33D8B-0679-4A13-9E53-2B81B4A47484}">
      <dsp:nvSpPr>
        <dsp:cNvPr id="0" name=""/>
        <dsp:cNvSpPr/>
      </dsp:nvSpPr>
      <dsp:spPr>
        <a:xfrm>
          <a:off x="0" y="1574"/>
          <a:ext cx="9144000" cy="16105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IN" sz="26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               </a:t>
          </a:r>
          <a:r>
            <a:rPr lang="bn-IN" sz="2600" b="1" kern="1200" cap="none" spc="0" dirty="0" smtClean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পাঠ শিরোনাম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IN" sz="2600" b="1" kern="1200" dirty="0" smtClean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পরীক্ষণ নং-৩ স্প্রিং নিক্তির সাহায্যে কোনো বস্তুর উপর প্রযুক্ত বল নির্ণয়।</a:t>
          </a:r>
          <a:endParaRPr lang="en-US" sz="2600" b="1" kern="1200" dirty="0">
            <a:ln w="1905"/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1989852" y="1574"/>
        <a:ext cx="7154147" cy="1610526"/>
      </dsp:txXfrm>
    </dsp:sp>
    <dsp:sp modelId="{C6C5B750-D68D-4829-92B8-5F19F92B7A59}">
      <dsp:nvSpPr>
        <dsp:cNvPr id="0" name=""/>
        <dsp:cNvSpPr/>
      </dsp:nvSpPr>
      <dsp:spPr>
        <a:xfrm rot="10800000" flipV="1">
          <a:off x="0" y="0"/>
          <a:ext cx="1093969" cy="161209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8833" t="7963" r="23221" b="14901"/>
          </a:stretch>
        </a:blipFill>
        <a:ln w="952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E0160-B268-43F3-AE60-B09D923B6AB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42277-0165-48DE-991D-02A6B40F7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6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46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6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6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4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6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659BF4EE-D4E5-4BA7-B721-82856452C3A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C14B0780-5904-45F7-B0CA-C1149AA97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04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506C876E-30C1-4193-8B65-1631BFDFBD8F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E3CA55D-AA4C-490C-81DB-F6E0D7268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47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8E6DE9D-5E24-44F2-B1EB-4D7FD2B6980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948ED99-D608-45BB-8B2E-E2A3DB505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7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57B3C5-08AB-4B64-8F46-D1CF94876E6D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CD51B05-AC77-406A-AE3F-33008B03F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37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4ED319D-7851-4575-AAEB-21E7290770BB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5FF21A8-75E1-4F3F-909A-5ECD9C867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67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7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79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18D4780-6162-49C9-AC09-B553585F4A4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9A79CF-BD20-4944-A962-E04AF5746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09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957886-3635-4DB9-B55A-5D6F8C36BD6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89A3B12-545E-465B-B03B-1274141C6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69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46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2628F15-5950-4835-8998-8B637A603046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D5553F8-A4D2-4C8B-A20D-4FFD93535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45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56BCD30-7A24-4AB5-B41D-5B90BE5034C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3AE22B-5957-4DB2-9178-5FC7CD82A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24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376C395-887B-4431-B612-52EAF2EC2E8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37831C-E850-4796-A034-3AE1A8F12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1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FB894F-9388-4D36-946F-4D4BBACD4364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80"/>
            <a:ext cx="7620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9330C88-91B6-4980-86A0-1F7D504B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94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E02C198D-FB7F-47C8-B142-954270036EDF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35E7529-1BD0-4F94-A421-04E04538C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8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5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C32FC3-A350-4AB2-8990-D64FF319A39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336BFED-47E2-4999-ACAE-D803CB857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29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DD83BC-09F5-468C-BEFC-1DF3545F7A8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7BB87B7-C30C-4905-9616-7F718CB0F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96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440593-6317-48AA-ABF3-4C3893A3A869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8A88BAE-63C5-4478-AADD-82BB6FF4E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90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69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1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61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33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51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57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6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724BB63-FFF5-4277-916C-4CC7C3B228BD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06DE1B0-EA99-4124-9263-5D3187C63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5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02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99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20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75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2" y="329188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8598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553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257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2" y="329188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8598" y="434166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257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847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259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162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466D9BC-3B61-47D2-A547-1BEC05986E2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7410311-B69F-438F-80B7-7D406B29F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92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2" y="329188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32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2126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2" y="329188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2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69682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575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8"/>
            <a:ext cx="1981200" cy="5257799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6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928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F9A97D1-8476-4324-A718-61A581150463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9ED849F-737E-48D9-8EC1-8E663B8BD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4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0F5F660-4139-4470-BC0D-D2CD94FFBA9B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3E8AEB5-F98B-4BF2-B50A-3CCC500CC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1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CDBA2A4-E5D0-4DE3-946F-939C834295E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DC6D009-9582-4684-89E7-436A3A34A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7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DA574D1-8630-4988-A4A5-1E7E30B2C320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15905A4-A892-4C3A-A4F4-D1369B6AE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60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59A9F3B0-E115-4BEC-964F-B390FFB9AC4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9F5A843F-B2E7-4744-9068-8C8BCA50A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0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fld id="{8647D952-1AF2-447E-90A5-23C7DB600EE3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fld id="{90EC6E0F-FE39-4440-A346-1558E1B7F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1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244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80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3DE75FC5-6DF7-4A81-BA6F-A2BAE78D7B8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80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8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9A188D4-262D-45B0-B0E2-F4330681E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89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2" y="329188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8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9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9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9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1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13.png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17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13.pn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17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9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1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13.png"/><Relationship Id="rId2" Type="http://schemas.microsoft.com/office/2007/relationships/media" Target="../media/media15.wav"/><Relationship Id="rId1" Type="http://schemas.openxmlformats.org/officeDocument/2006/relationships/tags" Target="../tags/tag14.xml"/><Relationship Id="rId6" Type="http://schemas.openxmlformats.org/officeDocument/2006/relationships/image" Target="../media/image19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.wav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2.wav"/><Relationship Id="rId7" Type="http://schemas.openxmlformats.org/officeDocument/2006/relationships/diagramQuickStyle" Target="../diagrams/quickStyle1.xml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3.png"/><Relationship Id="rId5" Type="http://schemas.openxmlformats.org/officeDocument/2006/relationships/diagramData" Target="../diagrams/data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wav"/><Relationship Id="rId7" Type="http://schemas.openxmlformats.org/officeDocument/2006/relationships/hyperlink" Target="https://bn.wikipedia.org/wiki/%E0%A6%AC%E0%A6%B2" TargetMode="External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hyperlink" Target="https://bn.wikipedia.org/w/index.php?title=%E0%A6%AE%E0%A6%B9%E0%A6%BE%E0%A6%95%E0%A6%B0%E0%A7%8D%E0%A6%B7%E0%A7%80%E0%A6%AF%E0%A6%BC_%E0%A6%95%E0%A7%8D%E0%A6%B7%E0%A7%87%E0%A6%A4%E0%A7%8D%E0%A6%B0&amp;action=edit&amp;redlink=1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bn.wikipedia.org/wiki/%E0%A6%AA%E0%A6%B0%E0%A6%BF%E0%A6%AE%E0%A6%BE%E0%A6%AA" TargetMode="External"/><Relationship Id="rId10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7.wav"/><Relationship Id="rId7" Type="http://schemas.openxmlformats.org/officeDocument/2006/relationships/image" Target="../media/image16.png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64633" y="3651266"/>
            <a:ext cx="4400551" cy="1244199"/>
          </a:xfrm>
          <a:prstGeom prst="wedgeRoundRectCallout">
            <a:avLst>
              <a:gd name="adj1" fmla="val -44370"/>
              <a:gd name="adj2" fmla="val -125251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550" y="3733800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24">
            <a:off x="1086935" y="669747"/>
            <a:ext cx="3948810" cy="319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800" y="304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শুভেচ্ছা </a:t>
            </a:r>
            <a:endParaRPr lang="en-US" sz="4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26743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96545" y="3241743"/>
            <a:ext cx="4433055" cy="830997"/>
          </a:xfrm>
          <a:prstGeom prst="rect">
            <a:avLst/>
          </a:prstGeom>
          <a:ln w="19050"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bn-IN" sz="2400" b="1" dirty="0" smtClean="0">
                <a:solidFill>
                  <a:srgbClr val="D60093"/>
                </a:solidFill>
              </a:rPr>
              <a:t>রৈখিক স্কেল</a:t>
            </a:r>
            <a:r>
              <a:rPr lang="en-US" sz="2400" b="1" dirty="0" smtClean="0">
                <a:solidFill>
                  <a:srgbClr val="D60093"/>
                </a:solidFill>
              </a:rPr>
              <a:t> </a:t>
            </a:r>
            <a:r>
              <a:rPr lang="bn-IN" sz="2400" b="1" dirty="0" smtClean="0">
                <a:solidFill>
                  <a:srgbClr val="D60093"/>
                </a:solidFill>
              </a:rPr>
              <a:t>পাঠ </a:t>
            </a:r>
          </a:p>
          <a:p>
            <a:r>
              <a:rPr lang="bn-IN" sz="2400" b="1" dirty="0" smtClean="0">
                <a:solidFill>
                  <a:srgbClr val="D60093"/>
                </a:solidFill>
              </a:rPr>
              <a:t> 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m</a:t>
            </a:r>
            <a:r>
              <a:rPr lang="en-US" sz="2400" b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2400" b="1" dirty="0" smtClean="0">
                <a:solidFill>
                  <a:srgbClr val="D60093"/>
                </a:solidFill>
              </a:rPr>
              <a:t>= </a:t>
            </a:r>
            <a:r>
              <a:rPr lang="en-US" sz="2400" b="1" dirty="0" smtClean="0">
                <a:solidFill>
                  <a:srgbClr val="D60093"/>
                </a:solidFill>
              </a:rPr>
              <a:t>7 </a:t>
            </a:r>
            <a:r>
              <a:rPr lang="bn-IN" sz="2400" b="1" dirty="0" smtClean="0">
                <a:solidFill>
                  <a:srgbClr val="D60093"/>
                </a:solidFill>
              </a:rPr>
              <a:t>নিউটন বা ৭১৪</a:t>
            </a:r>
            <a:r>
              <a:rPr lang="en-US" sz="2400" b="1" dirty="0" smtClean="0">
                <a:solidFill>
                  <a:srgbClr val="D60093"/>
                </a:solidFill>
              </a:rPr>
              <a:t>¶</a:t>
            </a:r>
            <a:r>
              <a:rPr lang="bn-IN" sz="2400" b="1" dirty="0" smtClean="0">
                <a:solidFill>
                  <a:srgbClr val="D60093"/>
                </a:solidFill>
              </a:rPr>
              <a:t>২৯ গ্রাম  </a:t>
            </a:r>
            <a:r>
              <a:rPr lang="en-US" sz="2400" b="1" dirty="0" smtClean="0">
                <a:solidFill>
                  <a:srgbClr val="D60093"/>
                </a:solidFill>
              </a:rPr>
              <a:t> </a:t>
            </a:r>
            <a:endParaRPr lang="en-US" sz="2400" b="1" dirty="0">
              <a:solidFill>
                <a:srgbClr val="D6009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2677" y="363432"/>
            <a:ext cx="3810000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6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রৈখিক স্কেল পাঠ</a:t>
            </a:r>
            <a:endParaRPr lang="en-US" sz="36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4906586"/>
            <a:ext cx="6324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IN" sz="2400" u="sng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রৈখিকস্কেলপাঠ</a:t>
            </a:r>
            <a:r>
              <a:rPr lang="en-US" sz="2400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ঃ</a:t>
            </a:r>
            <a:r>
              <a:rPr lang="bn-IN" sz="2400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 </a:t>
            </a:r>
            <a:r>
              <a:rPr lang="bn-IN" sz="2000" dirty="0" smtClean="0">
                <a:solidFill>
                  <a:prstClr val="black"/>
                </a:solidFill>
              </a:rPr>
              <a:t>যে বস্তুর ওজন </a:t>
            </a:r>
            <a:r>
              <a:rPr lang="bn-IN" sz="2000" dirty="0">
                <a:solidFill>
                  <a:prstClr val="black"/>
                </a:solidFill>
              </a:rPr>
              <a:t>নির্ণয় করতে হবে সেটিকে </a:t>
            </a:r>
            <a:r>
              <a:rPr lang="bn-IN" sz="2000" dirty="0" smtClean="0">
                <a:solidFill>
                  <a:prstClr val="black"/>
                </a:solidFill>
              </a:rPr>
              <a:t>নিচের হুকের সাথে ঝুলিয়ে </a:t>
            </a:r>
            <a:r>
              <a:rPr lang="bn-IN" sz="2000" dirty="0">
                <a:solidFill>
                  <a:prstClr val="black"/>
                </a:solidFill>
              </a:rPr>
              <a:t>রাখতে হবে। এ অবস্থায় </a:t>
            </a:r>
            <a:r>
              <a:rPr lang="bn-IN" sz="2000" dirty="0" smtClean="0">
                <a:solidFill>
                  <a:prstClr val="black"/>
                </a:solidFill>
              </a:rPr>
              <a:t>সূচকটি যে দাগের সাথে মিলে যাবে সেটিই হবে </a:t>
            </a:r>
            <a:r>
              <a:rPr lang="bn-IN" sz="2000" dirty="0">
                <a:solidFill>
                  <a:prstClr val="black"/>
                </a:solidFill>
              </a:rPr>
              <a:t>রৈখিক স্কেল </a:t>
            </a:r>
            <a:r>
              <a:rPr lang="bn-IN" sz="2000" dirty="0" smtClean="0">
                <a:solidFill>
                  <a:prstClr val="black"/>
                </a:solidFill>
              </a:rPr>
              <a:t>পাঠ বা বস্তু</a:t>
            </a:r>
            <a:r>
              <a:rPr lang="bn-IN" dirty="0" smtClean="0">
                <a:solidFill>
                  <a:prstClr val="black"/>
                </a:solidFill>
              </a:rPr>
              <a:t>র ওজন ।</a:t>
            </a:r>
            <a:endParaRPr lang="bn-IN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0" r="39474"/>
          <a:stretch/>
        </p:blipFill>
        <p:spPr>
          <a:xfrm>
            <a:off x="914400" y="363432"/>
            <a:ext cx="1426705" cy="54730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44900" y="2172238"/>
            <a:ext cx="203804" cy="603444"/>
            <a:chOff x="2278442" y="2651336"/>
            <a:chExt cx="203804" cy="68965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383217" y="2651336"/>
              <a:ext cx="0" cy="689657"/>
            </a:xfrm>
            <a:prstGeom prst="line">
              <a:avLst/>
            </a:prstGeom>
            <a:ln w="952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78442" y="2821004"/>
              <a:ext cx="20380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238942" y="5618134"/>
            <a:ext cx="663319" cy="839527"/>
            <a:chOff x="3524250" y="5790020"/>
            <a:chExt cx="836612" cy="915580"/>
          </a:xfrm>
        </p:grpSpPr>
        <p:sp>
          <p:nvSpPr>
            <p:cNvPr id="17" name="Flowchart: Magnetic Disk 16"/>
            <p:cNvSpPr/>
            <p:nvPr/>
          </p:nvSpPr>
          <p:spPr>
            <a:xfrm>
              <a:off x="3524250" y="6096000"/>
              <a:ext cx="836612" cy="609600"/>
            </a:xfrm>
            <a:prstGeom prst="flowChartMagneticDisk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920778" y="5790020"/>
              <a:ext cx="306439" cy="494261"/>
            </a:xfrm>
            <a:custGeom>
              <a:avLst/>
              <a:gdLst>
                <a:gd name="connsiteX0" fmla="*/ 0 w 228600"/>
                <a:gd name="connsiteY0" fmla="*/ 681362 h 681362"/>
                <a:gd name="connsiteX1" fmla="*/ 57150 w 228600"/>
                <a:gd name="connsiteY1" fmla="*/ 14612 h 681362"/>
                <a:gd name="connsiteX2" fmla="*/ 228600 w 228600"/>
                <a:gd name="connsiteY2" fmla="*/ 205112 h 681362"/>
                <a:gd name="connsiteX3" fmla="*/ 228600 w 228600"/>
                <a:gd name="connsiteY3" fmla="*/ 205112 h 6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681362">
                  <a:moveTo>
                    <a:pt x="0" y="681362"/>
                  </a:moveTo>
                  <a:cubicBezTo>
                    <a:pt x="9525" y="387674"/>
                    <a:pt x="19050" y="93987"/>
                    <a:pt x="57150" y="14612"/>
                  </a:cubicBezTo>
                  <a:cubicBezTo>
                    <a:pt x="95250" y="-64763"/>
                    <a:pt x="228600" y="205112"/>
                    <a:pt x="228600" y="205112"/>
                  </a:cubicBezTo>
                  <a:lnTo>
                    <a:pt x="228600" y="205112"/>
                  </a:lnTo>
                </a:path>
              </a:pathLst>
            </a:custGeom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>
            <a:off x="2283955" y="3692801"/>
            <a:ext cx="1297445" cy="0"/>
          </a:xfrm>
          <a:prstGeom prst="straightConnector1">
            <a:avLst/>
          </a:prstGeom>
          <a:ln w="762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47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3006">
        <p14:prism isInverted="1"/>
      </p:transition>
    </mc:Choice>
    <mc:Fallback xmlns="">
      <p:transition spd="slow" advTm="73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834 L 0.0033 0.20879 " pathEditMode="fixed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085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96545" y="3241743"/>
            <a:ext cx="4433055" cy="830997"/>
          </a:xfrm>
          <a:prstGeom prst="rect">
            <a:avLst/>
          </a:prstGeom>
          <a:ln w="19050"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bn-IN" sz="2400" b="1" dirty="0" smtClean="0">
                <a:solidFill>
                  <a:srgbClr val="D60093"/>
                </a:solidFill>
              </a:rPr>
              <a:t>রৈখিক স্কেল</a:t>
            </a:r>
            <a:r>
              <a:rPr lang="en-US" sz="2400" b="1" dirty="0" smtClean="0">
                <a:solidFill>
                  <a:srgbClr val="D60093"/>
                </a:solidFill>
              </a:rPr>
              <a:t> </a:t>
            </a:r>
            <a:r>
              <a:rPr lang="bn-IN" sz="2400" b="1" dirty="0" smtClean="0">
                <a:solidFill>
                  <a:srgbClr val="D60093"/>
                </a:solidFill>
              </a:rPr>
              <a:t>পাঠ </a:t>
            </a:r>
          </a:p>
          <a:p>
            <a:r>
              <a:rPr lang="bn-IN" sz="2400" b="1" dirty="0" smtClean="0">
                <a:solidFill>
                  <a:srgbClr val="D60093"/>
                </a:solidFill>
              </a:rPr>
              <a:t> </a:t>
            </a:r>
            <a:r>
              <a:rPr lang="en-US" sz="2400" b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bn-IN" sz="2400" b="1" dirty="0" smtClean="0">
                <a:solidFill>
                  <a:srgbClr val="D60093"/>
                </a:solidFill>
              </a:rPr>
              <a:t>= </a:t>
            </a:r>
            <a:r>
              <a:rPr lang="en-US" sz="2400" b="1" dirty="0" smtClean="0">
                <a:solidFill>
                  <a:srgbClr val="D60093"/>
                </a:solidFill>
              </a:rPr>
              <a:t>7 </a:t>
            </a:r>
            <a:r>
              <a:rPr lang="bn-IN" sz="2400" b="1" dirty="0" smtClean="0">
                <a:solidFill>
                  <a:srgbClr val="D60093"/>
                </a:solidFill>
              </a:rPr>
              <a:t>নিউটন বা ৭১৪</a:t>
            </a:r>
            <a:r>
              <a:rPr lang="en-US" sz="2400" b="1" dirty="0">
                <a:solidFill>
                  <a:srgbClr val="D60093"/>
                </a:solidFill>
                <a:latin typeface="Times New Roman"/>
                <a:cs typeface="Times New Roman"/>
              </a:rPr>
              <a:t>·</a:t>
            </a:r>
            <a:r>
              <a:rPr lang="bn-IN" sz="2400" b="1" dirty="0" smtClean="0">
                <a:solidFill>
                  <a:srgbClr val="D60093"/>
                </a:solidFill>
              </a:rPr>
              <a:t>২৯ গ্রাম  </a:t>
            </a:r>
            <a:r>
              <a:rPr lang="en-US" sz="2400" b="1" dirty="0" smtClean="0">
                <a:solidFill>
                  <a:srgbClr val="D60093"/>
                </a:solidFill>
              </a:rPr>
              <a:t> </a:t>
            </a:r>
            <a:endParaRPr lang="en-US" sz="2400" b="1" dirty="0">
              <a:solidFill>
                <a:srgbClr val="D6009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0" r="39474"/>
          <a:stretch/>
        </p:blipFill>
        <p:spPr>
          <a:xfrm>
            <a:off x="914400" y="363432"/>
            <a:ext cx="1426705" cy="54730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44900" y="2172238"/>
            <a:ext cx="203804" cy="603444"/>
            <a:chOff x="2278442" y="2651336"/>
            <a:chExt cx="203804" cy="68965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383217" y="2651336"/>
              <a:ext cx="0" cy="689657"/>
            </a:xfrm>
            <a:prstGeom prst="line">
              <a:avLst/>
            </a:prstGeom>
            <a:ln w="952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78442" y="2821004"/>
              <a:ext cx="20380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219892" y="5599084"/>
            <a:ext cx="663319" cy="839527"/>
            <a:chOff x="3524250" y="5790020"/>
            <a:chExt cx="836612" cy="915580"/>
          </a:xfrm>
        </p:grpSpPr>
        <p:sp>
          <p:nvSpPr>
            <p:cNvPr id="17" name="Flowchart: Magnetic Disk 16"/>
            <p:cNvSpPr/>
            <p:nvPr/>
          </p:nvSpPr>
          <p:spPr>
            <a:xfrm>
              <a:off x="3524250" y="6096000"/>
              <a:ext cx="836612" cy="609600"/>
            </a:xfrm>
            <a:prstGeom prst="flowChartMagneticDisk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3920778" y="5790020"/>
              <a:ext cx="306439" cy="494261"/>
            </a:xfrm>
            <a:custGeom>
              <a:avLst/>
              <a:gdLst>
                <a:gd name="connsiteX0" fmla="*/ 0 w 228600"/>
                <a:gd name="connsiteY0" fmla="*/ 681362 h 681362"/>
                <a:gd name="connsiteX1" fmla="*/ 57150 w 228600"/>
                <a:gd name="connsiteY1" fmla="*/ 14612 h 681362"/>
                <a:gd name="connsiteX2" fmla="*/ 228600 w 228600"/>
                <a:gd name="connsiteY2" fmla="*/ 205112 h 681362"/>
                <a:gd name="connsiteX3" fmla="*/ 228600 w 228600"/>
                <a:gd name="connsiteY3" fmla="*/ 205112 h 6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681362">
                  <a:moveTo>
                    <a:pt x="0" y="681362"/>
                  </a:moveTo>
                  <a:cubicBezTo>
                    <a:pt x="9525" y="387674"/>
                    <a:pt x="19050" y="93987"/>
                    <a:pt x="57150" y="14612"/>
                  </a:cubicBezTo>
                  <a:cubicBezTo>
                    <a:pt x="95250" y="-64763"/>
                    <a:pt x="228600" y="205112"/>
                    <a:pt x="228600" y="205112"/>
                  </a:cubicBezTo>
                  <a:lnTo>
                    <a:pt x="228600" y="205112"/>
                  </a:lnTo>
                </a:path>
              </a:pathLst>
            </a:custGeom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>
            <a:off x="2283955" y="3692801"/>
            <a:ext cx="1297445" cy="0"/>
          </a:xfrm>
          <a:prstGeom prst="straightConnector1">
            <a:avLst/>
          </a:prstGeom>
          <a:ln w="762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124200" y="363432"/>
            <a:ext cx="3048000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বল </a:t>
            </a:r>
            <a:r>
              <a:rPr lang="bn-IN" sz="3600" b="1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নির্ণয় সূত্র </a:t>
            </a:r>
            <a:endParaRPr lang="en-US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4648200"/>
            <a:ext cx="6096000" cy="1323439"/>
          </a:xfrm>
          <a:prstGeom prst="rect">
            <a:avLst/>
          </a:prstGeom>
          <a:noFill/>
          <a:ln w="28575">
            <a:solidFill>
              <a:srgbClr val="D60093"/>
            </a:solidFill>
          </a:ln>
        </p:spPr>
        <p:txBody>
          <a:bodyPr wrap="square" rtlCol="0">
            <a:spAutoFit/>
          </a:bodyPr>
          <a:lstStyle/>
          <a:p>
            <a:r>
              <a:rPr lang="bn-IN" sz="2400" b="1" dirty="0" smtClean="0"/>
              <a:t>বস্তুর উপর প্রযুক্ত বল, </a:t>
            </a:r>
            <a:r>
              <a:rPr lang="en-US" sz="2400" b="1" dirty="0" smtClean="0"/>
              <a:t>F</a:t>
            </a:r>
            <a:r>
              <a:rPr lang="bn-IN" sz="2400" b="1" dirty="0" smtClean="0"/>
              <a:t> = </a:t>
            </a:r>
            <a:r>
              <a:rPr lang="en-US" sz="2400" b="1" dirty="0" smtClean="0"/>
              <a:t> mg</a:t>
            </a:r>
            <a:endParaRPr lang="bn-IN" sz="2400" b="1" dirty="0" smtClean="0"/>
          </a:p>
          <a:p>
            <a:r>
              <a:rPr lang="bn-IN" sz="2000" b="1" dirty="0"/>
              <a:t> </a:t>
            </a:r>
            <a:r>
              <a:rPr lang="bn-IN" sz="2000" b="1" dirty="0" smtClean="0"/>
              <a:t>                                      </a:t>
            </a:r>
            <a:r>
              <a:rPr lang="bn-IN" sz="2400" b="1" dirty="0" smtClean="0"/>
              <a:t>= </a:t>
            </a:r>
            <a:r>
              <a:rPr lang="bn-IN" sz="2800" b="1" dirty="0" smtClean="0"/>
              <a:t>৭১৮</a:t>
            </a:r>
            <a:r>
              <a:rPr lang="en-US" sz="2800" b="1" dirty="0">
                <a:latin typeface="Times New Roman"/>
                <a:cs typeface="Times New Roman"/>
              </a:rPr>
              <a:t>·</a:t>
            </a:r>
            <a:r>
              <a:rPr lang="bn-IN" sz="2800" b="1" dirty="0" smtClean="0"/>
              <a:t>২৯ </a:t>
            </a:r>
            <a:r>
              <a:rPr lang="en-US" sz="2800" b="1" dirty="0" smtClean="0"/>
              <a:t>×</a:t>
            </a:r>
            <a:r>
              <a:rPr lang="bn-IN" sz="2800" b="1" dirty="0" smtClean="0"/>
              <a:t> ৯৮০</a:t>
            </a:r>
            <a:endParaRPr lang="bn-IN" sz="2400" b="1" dirty="0" smtClean="0"/>
          </a:p>
          <a:p>
            <a:r>
              <a:rPr lang="bn-IN" sz="2400" b="1" dirty="0"/>
              <a:t> </a:t>
            </a:r>
            <a:r>
              <a:rPr lang="bn-IN" sz="2400" b="1" dirty="0" smtClean="0"/>
              <a:t>                               = </a:t>
            </a:r>
            <a:r>
              <a:rPr lang="bn-IN" sz="2800" b="1" dirty="0" smtClean="0"/>
              <a:t>৭</a:t>
            </a:r>
            <a:r>
              <a:rPr lang="bn-IN" sz="2400" b="1" dirty="0" smtClean="0"/>
              <a:t> নিউটন </a:t>
            </a:r>
            <a:endParaRPr lang="en-US" sz="24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85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8322">
        <p14:prism isInverted="1"/>
      </p:transition>
    </mc:Choice>
    <mc:Fallback xmlns="">
      <p:transition spd="slow" advTm="483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834 L 0.0033 0.20879 " pathEditMode="fixed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085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3700" y="268544"/>
            <a:ext cx="3695700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4000" b="1" u="sng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দলগত কাজ</a:t>
            </a:r>
            <a:endParaRPr lang="en-US" sz="4000" b="1" u="sng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037985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prstClr val="black"/>
                </a:solidFill>
              </a:rPr>
              <a:t>১ম দলঃ  নিচের ছক মোতাবেক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bn-IN" sz="2800" b="1" dirty="0" smtClean="0">
                <a:solidFill>
                  <a:prstClr val="black"/>
                </a:solidFill>
              </a:rPr>
              <a:t>বস্তুর উপর প্রযুক্ত বল  নির্ণয় কর। </a:t>
            </a:r>
            <a:endParaRPr lang="en-US" sz="28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005099"/>
              </p:ext>
            </p:extLst>
          </p:nvPr>
        </p:nvGraphicFramePr>
        <p:xfrm>
          <a:off x="323850" y="1981200"/>
          <a:ext cx="8591550" cy="476871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395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9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0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55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2273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bn-IN" dirty="0" smtClean="0"/>
                        <a:t>পর্যবেক্ষণ</a:t>
                      </a:r>
                      <a:r>
                        <a:rPr lang="bn-IN" baseline="0" dirty="0" smtClean="0"/>
                        <a:t> সংখ্যা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bn-IN" baseline="0" dirty="0" smtClean="0"/>
                        <a:t>বস্তুর ভর</a:t>
                      </a:r>
                      <a:endParaRPr lang="en-US" baseline="0" dirty="0" smtClean="0"/>
                    </a:p>
                    <a:p>
                      <a:r>
                        <a:rPr lang="bn-IN" baseline="0" dirty="0" smtClean="0"/>
                        <a:t>= </a:t>
                      </a:r>
                      <a:r>
                        <a:rPr lang="en-US" baseline="0" dirty="0" smtClean="0"/>
                        <a:t>m (kg)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bn-IN" baseline="0" dirty="0" smtClean="0"/>
                        <a:t> </a:t>
                      </a:r>
                    </a:p>
                    <a:p>
                      <a:r>
                        <a:rPr lang="bn-IN" baseline="0" dirty="0" smtClean="0"/>
                        <a:t>অভিকর্ষজ ত্বরণ  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 </a:t>
                      </a:r>
                      <a:r>
                        <a:rPr lang="bn-IN" baseline="0" dirty="0" smtClean="0"/>
                        <a:t>=</a:t>
                      </a:r>
                      <a:r>
                        <a:rPr lang="en-US" baseline="0" dirty="0" smtClean="0"/>
                        <a:t> g ( m</a:t>
                      </a:r>
                      <a:r>
                        <a:rPr lang="bn-IN" baseline="0" dirty="0" smtClean="0"/>
                        <a:t>/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 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 smtClean="0"/>
                    </a:p>
                    <a:p>
                      <a:r>
                        <a:rPr lang="bn-IN" baseline="0" dirty="0" smtClean="0"/>
                        <a:t>বস্তুর উপর প্রযুক্ত বল   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F </a:t>
                      </a:r>
                      <a:r>
                        <a:rPr lang="bn-IN" baseline="0" dirty="0" smtClean="0"/>
                        <a:t>=</a:t>
                      </a:r>
                      <a:r>
                        <a:rPr lang="en-US" baseline="0" dirty="0" smtClean="0"/>
                        <a:t> mg   ( N)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err="1" smtClean="0"/>
                        <a:t>গড়</a:t>
                      </a:r>
                      <a:r>
                        <a:rPr lang="en-US" baseline="0" dirty="0" smtClean="0"/>
                        <a:t> </a:t>
                      </a:r>
                      <a:r>
                        <a:rPr lang="bn-IN" baseline="0" dirty="0" smtClean="0"/>
                        <a:t>বল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bn-IN" baseline="0" dirty="0" smtClean="0"/>
                        <a:t>=</a:t>
                      </a:r>
                      <a:r>
                        <a:rPr lang="en-US" baseline="0" dirty="0" smtClean="0"/>
                        <a:t> F</a:t>
                      </a:r>
                      <a:r>
                        <a:rPr lang="bn-IN" baseline="0" dirty="0" smtClean="0"/>
                        <a:t> </a:t>
                      </a:r>
                      <a:r>
                        <a:rPr lang="en-US" baseline="0" dirty="0" smtClean="0"/>
                        <a:t>(N)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098"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en-US" sz="3600" dirty="0" smtClean="0"/>
                        <a:t>1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     </a:t>
                      </a:r>
                      <a:r>
                        <a:rPr lang="en-US" sz="3600" dirty="0" smtClean="0"/>
                        <a:t>9</a:t>
                      </a: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·</a:t>
                      </a:r>
                      <a:r>
                        <a:rPr lang="en-US" sz="3600" dirty="0" smtClean="0"/>
                        <a:t>80</a:t>
                      </a:r>
                      <a:endParaRPr lang="en-US" sz="3600" dirty="0"/>
                    </a:p>
                  </a:txBody>
                  <a:tcPr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818"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en-US" sz="3600" dirty="0" smtClean="0"/>
                        <a:t>2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8070"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en-US" sz="3200" dirty="0" smtClean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54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582">
        <p14:prism/>
      </p:transition>
    </mc:Choice>
    <mc:Fallback xmlns="">
      <p:transition spd="slow" advTm="225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4489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b="1" dirty="0" smtClean="0">
                <a:solidFill>
                  <a:prstClr val="black"/>
                </a:solidFill>
              </a:rPr>
              <a:t>২য়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bn-IN" sz="2800" b="1" dirty="0" smtClean="0">
                <a:solidFill>
                  <a:prstClr val="black"/>
                </a:solidFill>
              </a:rPr>
              <a:t>দলঃ একটি ছক তৈরি করে  নিচের ডিজিটাল স্প্রিং নিক্তি ব্যাবহার করে বস্তুর উপর প্রযুক্ত বল নির্ণয় কর। 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70628" y="236493"/>
            <a:ext cx="3002745" cy="7694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bn-IN" sz="4400" b="1" u="sng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দলগত কাজ</a:t>
            </a:r>
            <a:endParaRPr lang="en-US" sz="4400" b="1" u="sng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583073"/>
            <a:ext cx="4267200" cy="41590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04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9191">
        <p14:prism/>
      </p:transition>
    </mc:Choice>
    <mc:Fallback xmlns="">
      <p:transition spd="slow" advTm="19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5100" y="381000"/>
            <a:ext cx="3581400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4000" b="1" u="sng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পাঠ মূল্যায়ন </a:t>
            </a:r>
            <a:endParaRPr lang="en-US" sz="4000" b="1" u="sng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53418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bn-IN" sz="2800" b="1" dirty="0" smtClean="0">
                <a:solidFill>
                  <a:prstClr val="black"/>
                </a:solidFill>
              </a:rPr>
              <a:t> স্প্রিং নিক্তি কাকে বলে ?</a:t>
            </a:r>
            <a:r>
              <a:rPr lang="bn-IN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02439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bn-IN" sz="2800" b="1" dirty="0" smtClean="0">
                <a:solidFill>
                  <a:prstClr val="black"/>
                </a:solidFill>
              </a:rPr>
              <a:t> বস্তুর ভর বলতে কী বুঝায় ?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070830"/>
            <a:ext cx="527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bn-IN" sz="2800" b="1" dirty="0" smtClean="0">
                <a:solidFill>
                  <a:prstClr val="black"/>
                </a:solidFill>
              </a:rPr>
              <a:t>নিউটন কিসের একক  ? 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54761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bn-IN" sz="2800" b="1" dirty="0" smtClean="0">
                <a:solidFill>
                  <a:prstClr val="black"/>
                </a:solidFill>
              </a:rPr>
              <a:t> অভিকর্ষজ ত্বরণ বলতে কী বুঝায় ? 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87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519">
        <p14:prism isInverted="1"/>
      </p:transition>
    </mc:Choice>
    <mc:Fallback xmlns="">
      <p:transition spd="slow" advTm="195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12263" y="361950"/>
            <a:ext cx="6450588" cy="2476500"/>
            <a:chOff x="838200" y="845821"/>
            <a:chExt cx="4572000" cy="2971800"/>
          </a:xfrm>
        </p:grpSpPr>
        <p:pic>
          <p:nvPicPr>
            <p:cNvPr id="2" name="Picture 1" descr="school-building-hi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845821"/>
              <a:ext cx="4572000" cy="2971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995550" y="1051561"/>
              <a:ext cx="2149283" cy="834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400" b="1" dirty="0" smtClean="0">
                  <a:ln w="1905"/>
                  <a:gradFill>
                    <a:gsLst>
                      <a:gs pos="0">
                        <a:srgbClr val="000082"/>
                      </a:gs>
                      <a:gs pos="30000">
                        <a:srgbClr val="66008F"/>
                      </a:gs>
                      <a:gs pos="64999">
                        <a:srgbClr val="BA0066"/>
                      </a:gs>
                      <a:gs pos="89999">
                        <a:srgbClr val="FF0000"/>
                      </a:gs>
                      <a:gs pos="100000">
                        <a:srgbClr val="FF8200"/>
                      </a:gs>
                    </a:gsLst>
                    <a:lin ang="5400000" scaled="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বাড়ির কাজ</a:t>
              </a:r>
              <a:endParaRPr lang="en-US" sz="4400" b="1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4337557" y="5181600"/>
            <a:ext cx="1009650" cy="1066800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  <a:ln/>
          <a:effectLst>
            <a:outerShdw blurRad="40000" dist="23000" dir="5400000" rotWithShape="0">
              <a:srgbClr val="FFFF00">
                <a:alpha val="34902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</a:ln>
              <a:gradFill>
                <a:gsLst>
                  <a:gs pos="59175">
                    <a:srgbClr val="FF3700"/>
                  </a:gs>
                  <a:gs pos="77920">
                    <a:srgbClr val="D00402"/>
                  </a:gs>
                  <a:gs pos="18734">
                    <a:srgbClr val="FFC000"/>
                  </a:gs>
                  <a:gs pos="35820">
                    <a:srgbClr val="FF9200"/>
                  </a:gs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100000" t="100000"/>
                </a:path>
              </a:gra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" y="3429000"/>
            <a:ext cx="8972550" cy="13234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/>
            <a:r>
              <a:rPr lang="bn-IN" sz="40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১ম দলঃ একটি ছক তৈরি করে নিচের গোলাকার বস্তুটির </a:t>
            </a:r>
            <a:r>
              <a:rPr lang="bn-IN" sz="40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ভর নির্ণয় </a:t>
            </a:r>
            <a:r>
              <a:rPr lang="bn-IN" sz="40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 </a:t>
            </a:r>
            <a:r>
              <a:rPr lang="bn-IN" sz="40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 উপর প্রযুক্ত বল নির্ণয় </a:t>
            </a:r>
            <a:r>
              <a:rPr lang="bn-IN" sz="40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করবে । </a:t>
            </a:r>
            <a:endParaRPr lang="en-US" sz="40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0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8064">
        <p14:warp dir="in"/>
      </p:transition>
    </mc:Choice>
    <mc:Fallback xmlns="">
      <p:transition spd="slow" advTm="180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12263" y="361950"/>
            <a:ext cx="6450588" cy="2476500"/>
            <a:chOff x="838200" y="845821"/>
            <a:chExt cx="4572000" cy="2971800"/>
          </a:xfrm>
        </p:grpSpPr>
        <p:pic>
          <p:nvPicPr>
            <p:cNvPr id="2" name="Picture 1" descr="school-building-hi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845821"/>
              <a:ext cx="4572000" cy="2971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011124" y="1131571"/>
              <a:ext cx="2149283" cy="754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400" b="1" dirty="0" smtClean="0">
                  <a:ln w="1905"/>
                  <a:gradFill>
                    <a:gsLst>
                      <a:gs pos="0">
                        <a:srgbClr val="000082"/>
                      </a:gs>
                      <a:gs pos="30000">
                        <a:srgbClr val="66008F"/>
                      </a:gs>
                      <a:gs pos="64999">
                        <a:srgbClr val="BA0066"/>
                      </a:gs>
                      <a:gs pos="89999">
                        <a:srgbClr val="FF0000"/>
                      </a:gs>
                      <a:gs pos="100000">
                        <a:srgbClr val="FF8200"/>
                      </a:gs>
                    </a:gsLst>
                    <a:lin ang="5400000" scaled="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বাড়ির কাজ</a:t>
              </a:r>
              <a:endParaRPr lang="en-US" sz="4400" b="1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051" y="3352800"/>
            <a:ext cx="9144000" cy="13234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bn-IN" sz="40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২য় দলঃ </a:t>
            </a:r>
            <a:r>
              <a:rPr lang="bn-IN" sz="40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 ছক তৈরি করে নিচের </a:t>
            </a:r>
            <a:r>
              <a:rPr lang="bn-IN" sz="40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সিলিন্ডারের ভর নির্ণয় করে এর উপর প্রযুক্ত বল নির্ণয় </a:t>
            </a:r>
            <a:r>
              <a:rPr lang="bn-IN" sz="40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করবে । </a:t>
            </a:r>
            <a:endParaRPr lang="en-US" sz="40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Flowchart: Magnetic Disk 5"/>
          <p:cNvSpPr/>
          <p:nvPr/>
        </p:nvSpPr>
        <p:spPr>
          <a:xfrm>
            <a:off x="4359530" y="5238931"/>
            <a:ext cx="463043" cy="990599"/>
          </a:xfrm>
          <a:prstGeom prst="flowChartMagneticDisk">
            <a:avLst/>
          </a:prstGeom>
          <a:gradFill flip="none" rotWithShape="1">
            <a:gsLst>
              <a:gs pos="0">
                <a:srgbClr val="FFFF66">
                  <a:shade val="30000"/>
                  <a:satMod val="115000"/>
                </a:srgbClr>
              </a:gs>
              <a:gs pos="50000">
                <a:srgbClr val="FFFF66">
                  <a:shade val="67500"/>
                  <a:satMod val="115000"/>
                </a:srgbClr>
              </a:gs>
              <a:gs pos="100000">
                <a:srgbClr val="FFFF66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6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174">
        <p14:warp dir="in"/>
      </p:transition>
    </mc:Choice>
    <mc:Fallback xmlns="">
      <p:transition spd="slow" advTm="101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609600"/>
            <a:ext cx="7467600" cy="21236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     </a:t>
            </a:r>
            <a:r>
              <a:rPr lang="bn-IN" sz="44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আল্লাহ্‌ আমাদের </a:t>
            </a:r>
            <a:r>
              <a:rPr lang="en-US" sz="44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উ</a:t>
            </a:r>
            <a:r>
              <a:rPr lang="bn-IN" sz="44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পর সহায় হউন</a:t>
            </a:r>
          </a:p>
          <a:p>
            <a:pPr>
              <a:defRPr/>
            </a:pPr>
            <a:r>
              <a:rPr lang="bn-IN" sz="44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              </a:t>
            </a:r>
            <a:r>
              <a:rPr lang="en-US" sz="44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  </a:t>
            </a:r>
            <a:r>
              <a:rPr lang="en-US" sz="44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   </a:t>
            </a:r>
            <a:r>
              <a:rPr lang="bn-IN" sz="44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আজ </a:t>
            </a:r>
            <a:r>
              <a:rPr lang="bn-IN" sz="44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এ পর্যন্তই</a:t>
            </a:r>
          </a:p>
          <a:p>
            <a:pPr>
              <a:defRPr/>
            </a:pPr>
            <a:r>
              <a:rPr lang="bn-IN" sz="44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              </a:t>
            </a:r>
            <a:r>
              <a:rPr lang="en-US" sz="44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  </a:t>
            </a:r>
            <a:r>
              <a:rPr lang="en-US" sz="44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   </a:t>
            </a:r>
            <a:r>
              <a:rPr lang="bn-IN" sz="44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খোদা </a:t>
            </a:r>
            <a:r>
              <a:rPr lang="bn-IN" sz="44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হাফেজ।</a:t>
            </a:r>
            <a:endParaRPr lang="en-US" sz="44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49571"/>
            <a:ext cx="746760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0106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Tm="6301">
        <p14:prism/>
      </p:transition>
    </mc:Choice>
    <mc:Fallback xmlns="">
      <p:transition spd="slow" advTm="6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533400" y="685800"/>
            <a:ext cx="7924800" cy="5638800"/>
          </a:xfrm>
          <a:prstGeom prst="flowChartProcess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762000" y="838200"/>
            <a:ext cx="7391400" cy="5257800"/>
          </a:xfrm>
          <a:prstGeom prst="horizontalScroll">
            <a:avLst>
              <a:gd name="adj" fmla="val 16304"/>
            </a:avLst>
          </a:prstGeom>
          <a:solidFill>
            <a:srgbClr val="00CC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1943606"/>
            <a:ext cx="5562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 সকলকে</a:t>
            </a:r>
            <a:endParaRPr lang="en-US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0464">
        <p14:warp dir="in"/>
      </p:transition>
    </mc:Choice>
    <mc:Fallback xmlns="">
      <p:transition spd="slow" advTm="20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1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1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567007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29" y="3227898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3200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2" y="3471560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1ম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3" y="1793104"/>
            <a:ext cx="1364066" cy="1732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12" y="1713746"/>
            <a:ext cx="1428206" cy="1639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784384"/>
            <a:ext cx="481666" cy="9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0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3807" y="361948"/>
            <a:ext cx="5638800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2800" b="1" dirty="0" smtClean="0"/>
              <a:t> </a:t>
            </a:r>
            <a:r>
              <a:rPr lang="bn-IN" sz="3600" b="1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নিচের ছবিগুলি লক্ষ কর </a:t>
            </a:r>
            <a:endParaRPr lang="en-US" sz="3200" b="1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733511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 smtClean="0"/>
              <a:t>এই যন্ত্রের নাম </a:t>
            </a:r>
          </a:p>
          <a:p>
            <a:r>
              <a:rPr lang="bn-IN" sz="2400" b="1" dirty="0" smtClean="0"/>
              <a:t>মেকানিক্যাল স্প্রিং নিক্তি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56355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 smtClean="0"/>
              <a:t>এই যন্ত্রের নাম ডিজিটাল স্প্রিং নিক্তি  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-463713" y="3208912"/>
            <a:ext cx="2760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24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এই যন্ত্রের নাম কী ? </a:t>
            </a:r>
            <a:endParaRPr lang="en-US" sz="24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19200" y="3368508"/>
            <a:ext cx="623061" cy="0"/>
          </a:xfrm>
          <a:prstGeom prst="straightConnector1">
            <a:avLst/>
          </a:prstGeom>
          <a:ln w="57150">
            <a:solidFill>
              <a:srgbClr val="CC006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5400000">
            <a:off x="6910374" y="3224798"/>
            <a:ext cx="2760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24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এই যন্ত্রের নাম কী ? </a:t>
            </a:r>
            <a:endParaRPr lang="en-US" sz="24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7396">
            <a:off x="7352916" y="3022669"/>
            <a:ext cx="489882" cy="92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0" r="26851"/>
          <a:stretch/>
        </p:blipFill>
        <p:spPr>
          <a:xfrm>
            <a:off x="5265173" y="1189911"/>
            <a:ext cx="1997859" cy="4302165"/>
          </a:xfrm>
          <a:prstGeom prst="rect">
            <a:avLst/>
          </a:prstGeom>
        </p:spPr>
      </p:pic>
      <p:grpSp>
        <p:nvGrpSpPr>
          <p:cNvPr id="1038" name="Group 1037"/>
          <p:cNvGrpSpPr/>
          <p:nvPr/>
        </p:nvGrpSpPr>
        <p:grpSpPr>
          <a:xfrm>
            <a:off x="1842261" y="1237336"/>
            <a:ext cx="1072388" cy="4496175"/>
            <a:chOff x="1842261" y="1237336"/>
            <a:chExt cx="1072388" cy="44961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4" r="10680"/>
            <a:stretch/>
          </p:blipFill>
          <p:spPr>
            <a:xfrm>
              <a:off x="1842261" y="1237336"/>
              <a:ext cx="1072388" cy="4496175"/>
            </a:xfrm>
            <a:prstGeom prst="rect">
              <a:avLst/>
            </a:prstGeom>
          </p:spPr>
        </p:pic>
        <p:grpSp>
          <p:nvGrpSpPr>
            <p:cNvPr id="1037" name="Group 1036"/>
            <p:cNvGrpSpPr/>
            <p:nvPr/>
          </p:nvGrpSpPr>
          <p:grpSpPr>
            <a:xfrm>
              <a:off x="2278442" y="2651336"/>
              <a:ext cx="203804" cy="689657"/>
              <a:chOff x="2278442" y="2651336"/>
              <a:chExt cx="203804" cy="689657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2383217" y="2651336"/>
                <a:ext cx="0" cy="689657"/>
              </a:xfrm>
              <a:prstGeom prst="line">
                <a:avLst/>
              </a:prstGeom>
              <a:ln w="9525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278442" y="2821004"/>
                <a:ext cx="20380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3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3611">
        <p14:prism isInverted="1"/>
      </p:transition>
    </mc:Choice>
    <mc:Fallback xmlns="">
      <p:transition spd="slow" advTm="93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1063002" y="3144689"/>
            <a:ext cx="3235489" cy="83099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এই যন্ত্রটি কী কাজে  </a:t>
            </a:r>
          </a:p>
          <a:p>
            <a:r>
              <a:rPr lang="bn-IN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ব্যবহার করা হয় ? </a:t>
            </a:r>
            <a:endParaRPr lang="en-US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Down Arrow 4"/>
          <p:cNvSpPr/>
          <p:nvPr/>
        </p:nvSpPr>
        <p:spPr>
          <a:xfrm rot="16372605">
            <a:off x="3362074" y="3419345"/>
            <a:ext cx="269451" cy="712280"/>
          </a:xfrm>
          <a:prstGeom prst="downArrow">
            <a:avLst/>
          </a:prstGeom>
          <a:solidFill>
            <a:schemeClr val="accent2"/>
          </a:solidFill>
          <a:ln>
            <a:solidFill>
              <a:srgbClr val="CC0066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091788" y="3444084"/>
            <a:ext cx="4472834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24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এই যন্ত্রের সাহায্যে কোনো বস্তুর উপর প্রযুক্ত বল নির্ণয় করা যায় ।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42264" y="6248547"/>
            <a:ext cx="646781" cy="0"/>
          </a:xfrm>
          <a:prstGeom prst="straightConnector1">
            <a:avLst/>
          </a:prstGeom>
          <a:ln w="76200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127720981"/>
              </p:ext>
            </p:extLst>
          </p:nvPr>
        </p:nvGraphicFramePr>
        <p:xfrm>
          <a:off x="0" y="-1"/>
          <a:ext cx="9144000" cy="1612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Down Arrow 17"/>
          <p:cNvSpPr/>
          <p:nvPr/>
        </p:nvSpPr>
        <p:spPr>
          <a:xfrm rot="5400000">
            <a:off x="5249548" y="3381866"/>
            <a:ext cx="332190" cy="772887"/>
          </a:xfrm>
          <a:prstGeom prst="downArrow">
            <a:avLst/>
          </a:prstGeom>
          <a:solidFill>
            <a:schemeClr val="accent2"/>
          </a:solidFill>
          <a:ln>
            <a:solidFill>
              <a:srgbClr val="CC0066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89556" y="5950392"/>
            <a:ext cx="1052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/>
              <a:t>বস্তু</a:t>
            </a:r>
            <a:r>
              <a:rPr lang="bn-IN" dirty="0" smtClean="0"/>
              <a:t> 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989353" y="1697803"/>
            <a:ext cx="914990" cy="3808820"/>
            <a:chOff x="3979567" y="1733550"/>
            <a:chExt cx="914990" cy="38088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7" r="13339"/>
            <a:stretch/>
          </p:blipFill>
          <p:spPr>
            <a:xfrm>
              <a:off x="3979567" y="1733550"/>
              <a:ext cx="914990" cy="380882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4342073" y="2911641"/>
              <a:ext cx="203804" cy="689657"/>
              <a:chOff x="2278442" y="2651336"/>
              <a:chExt cx="203804" cy="689657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2383217" y="2651336"/>
                <a:ext cx="0" cy="689657"/>
              </a:xfrm>
              <a:prstGeom prst="line">
                <a:avLst/>
              </a:prstGeom>
              <a:ln w="9525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278442" y="2821004"/>
                <a:ext cx="20380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/>
          <p:cNvGrpSpPr/>
          <p:nvPr/>
        </p:nvGrpSpPr>
        <p:grpSpPr>
          <a:xfrm>
            <a:off x="3859252" y="5372475"/>
            <a:ext cx="1009446" cy="1258480"/>
            <a:chOff x="3524250" y="5790020"/>
            <a:chExt cx="836612" cy="915580"/>
          </a:xfrm>
        </p:grpSpPr>
        <p:sp>
          <p:nvSpPr>
            <p:cNvPr id="30" name="Flowchart: Magnetic Disk 29"/>
            <p:cNvSpPr/>
            <p:nvPr/>
          </p:nvSpPr>
          <p:spPr>
            <a:xfrm>
              <a:off x="3524250" y="6096000"/>
              <a:ext cx="836612" cy="609600"/>
            </a:xfrm>
            <a:prstGeom prst="flowChartMagneticDisk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3920778" y="5790020"/>
              <a:ext cx="306439" cy="494261"/>
            </a:xfrm>
            <a:custGeom>
              <a:avLst/>
              <a:gdLst>
                <a:gd name="connsiteX0" fmla="*/ 0 w 228600"/>
                <a:gd name="connsiteY0" fmla="*/ 681362 h 681362"/>
                <a:gd name="connsiteX1" fmla="*/ 57150 w 228600"/>
                <a:gd name="connsiteY1" fmla="*/ 14612 h 681362"/>
                <a:gd name="connsiteX2" fmla="*/ 228600 w 228600"/>
                <a:gd name="connsiteY2" fmla="*/ 205112 h 681362"/>
                <a:gd name="connsiteX3" fmla="*/ 228600 w 228600"/>
                <a:gd name="connsiteY3" fmla="*/ 205112 h 6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681362">
                  <a:moveTo>
                    <a:pt x="0" y="681362"/>
                  </a:moveTo>
                  <a:cubicBezTo>
                    <a:pt x="9525" y="387674"/>
                    <a:pt x="19050" y="93987"/>
                    <a:pt x="57150" y="14612"/>
                  </a:cubicBezTo>
                  <a:cubicBezTo>
                    <a:pt x="95250" y="-64763"/>
                    <a:pt x="228600" y="205112"/>
                    <a:pt x="228600" y="205112"/>
                  </a:cubicBezTo>
                  <a:lnTo>
                    <a:pt x="228600" y="205112"/>
                  </a:lnTo>
                </a:path>
              </a:pathLst>
            </a:custGeom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2400" y="152400"/>
            <a:ext cx="734385" cy="1313911"/>
            <a:chOff x="1842261" y="1237336"/>
            <a:chExt cx="1072388" cy="449617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4" r="10680"/>
            <a:stretch/>
          </p:blipFill>
          <p:spPr>
            <a:xfrm>
              <a:off x="1842261" y="1237336"/>
              <a:ext cx="1072388" cy="4496175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2278442" y="2651336"/>
              <a:ext cx="203804" cy="689657"/>
              <a:chOff x="2278442" y="2651336"/>
              <a:chExt cx="203804" cy="689657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2383217" y="2651336"/>
                <a:ext cx="0" cy="689657"/>
              </a:xfrm>
              <a:prstGeom prst="line">
                <a:avLst/>
              </a:prstGeom>
              <a:ln w="9525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278442" y="2821004"/>
                <a:ext cx="20380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8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6274">
        <p14:gallery dir="l"/>
      </p:transition>
    </mc:Choice>
    <mc:Fallback xmlns="">
      <p:transition spd="slow" advTm="86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 animBg="1"/>
      <p:bldP spid="7" grpId="0"/>
      <p:bldGraphic spid="17" grpId="0">
        <p:bldAsOne/>
      </p:bldGraphic>
      <p:bldP spid="18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5162" y="381000"/>
            <a:ext cx="2790825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44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0"/>
                  <a:tileRect/>
                </a:gradFill>
              </a:rPr>
              <a:t>শিখনফল</a:t>
            </a:r>
            <a:r>
              <a:rPr lang="bn-IN" sz="4000" b="1" dirty="0" smtClean="0">
                <a:ln w="11430"/>
                <a:pattFill prst="trellis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4000" b="1" dirty="0">
              <a:ln w="11430"/>
              <a:pattFill prst="trellis">
                <a:fgClr>
                  <a:schemeClr val="accent1"/>
                </a:fgClr>
                <a:bgClr>
                  <a:schemeClr val="bg1"/>
                </a:bgClr>
              </a:patt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340594"/>
            <a:ext cx="622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এই পাঠশেষে শিক্ষার্থীরা</a:t>
            </a:r>
            <a:r>
              <a:rPr lang="en-US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endParaRPr lang="en-US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" y="198692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3200" dirty="0" smtClean="0"/>
              <a:t> </a:t>
            </a:r>
            <a:r>
              <a:rPr lang="bn-IN" sz="2800" b="1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স্প্রিং নিক্তি কাকে বলে তা বলতে পারবে</a:t>
            </a:r>
            <a:r>
              <a:rPr lang="en-US" sz="2800" b="1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। </a:t>
            </a:r>
            <a:r>
              <a:rPr lang="bn-IN" sz="2800" b="1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2800" b="1" dirty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6" y="3113970"/>
            <a:ext cx="8920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bn-IN" sz="2800" b="1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বস্তুর উপর প্রযুক্ত বল কী তা বর্ণনা করতে পারবে। </a:t>
            </a:r>
            <a:endParaRPr lang="en-US" sz="2800" b="1" dirty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86" y="3698745"/>
            <a:ext cx="912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2800" b="1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স্প্রিং নিক্তির সাহায্যে কী ভাবে কোনো বস্তুর উপর প্রযুক্ত বল নির্ণয় করা যায় তা বিশ্লেষণ করতে পারবে। </a:t>
            </a:r>
            <a:endParaRPr lang="en-US" sz="2800" b="1" dirty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" y="2605390"/>
            <a:ext cx="8667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2800" b="1" dirty="0" smtClean="0"/>
              <a:t> স্প্রিং নিক্তির প্রকারভেদ ব্যাখ্যা করতে পারবে। </a:t>
            </a:r>
            <a:endParaRPr lang="en-US" sz="2800" b="1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7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4289">
        <p14:gallery dir="l"/>
      </p:transition>
    </mc:Choice>
    <mc:Fallback xmlns="">
      <p:transition spd="slow" advTm="94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4449" y="286437"/>
            <a:ext cx="6057902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পাঠ উপকরন বা যন্ত্রপাতি </a:t>
            </a:r>
            <a:endParaRPr lang="en-US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443964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এই পরীক্ষণটি সম্পন্ন করার জন্য প্রয়োজন-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967184"/>
            <a:ext cx="358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১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।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একটি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bn-IN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স্প্রিং নিক্তি 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437885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২।</a:t>
            </a:r>
            <a:r>
              <a:rPr lang="bn-IN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bn-IN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বস্তু ( যার উপর প্রযুক্ত বল নির্ণয় করতে হবে )  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01178" y="3922537"/>
            <a:ext cx="1009446" cy="1258480"/>
            <a:chOff x="3524250" y="5790020"/>
            <a:chExt cx="836612" cy="915580"/>
          </a:xfrm>
        </p:grpSpPr>
        <p:sp>
          <p:nvSpPr>
            <p:cNvPr id="12" name="Flowchart: Magnetic Disk 11"/>
            <p:cNvSpPr/>
            <p:nvPr/>
          </p:nvSpPr>
          <p:spPr>
            <a:xfrm>
              <a:off x="3524250" y="6096000"/>
              <a:ext cx="836612" cy="609600"/>
            </a:xfrm>
            <a:prstGeom prst="flowChartMagneticDisk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920778" y="5790020"/>
              <a:ext cx="306439" cy="494261"/>
            </a:xfrm>
            <a:custGeom>
              <a:avLst/>
              <a:gdLst>
                <a:gd name="connsiteX0" fmla="*/ 0 w 228600"/>
                <a:gd name="connsiteY0" fmla="*/ 681362 h 681362"/>
                <a:gd name="connsiteX1" fmla="*/ 57150 w 228600"/>
                <a:gd name="connsiteY1" fmla="*/ 14612 h 681362"/>
                <a:gd name="connsiteX2" fmla="*/ 228600 w 228600"/>
                <a:gd name="connsiteY2" fmla="*/ 205112 h 681362"/>
                <a:gd name="connsiteX3" fmla="*/ 228600 w 228600"/>
                <a:gd name="connsiteY3" fmla="*/ 205112 h 6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681362">
                  <a:moveTo>
                    <a:pt x="0" y="681362"/>
                  </a:moveTo>
                  <a:cubicBezTo>
                    <a:pt x="9525" y="387674"/>
                    <a:pt x="19050" y="93987"/>
                    <a:pt x="57150" y="14612"/>
                  </a:cubicBezTo>
                  <a:cubicBezTo>
                    <a:pt x="95250" y="-64763"/>
                    <a:pt x="228600" y="205112"/>
                    <a:pt x="228600" y="205112"/>
                  </a:cubicBezTo>
                  <a:lnTo>
                    <a:pt x="228600" y="205112"/>
                  </a:lnTo>
                </a:path>
              </a:pathLst>
            </a:custGeom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76400" y="6248399"/>
            <a:ext cx="185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 smtClean="0"/>
              <a:t>স্প্রিং নিক্তি 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794533" y="5391217"/>
            <a:ext cx="89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 smtClean="0"/>
              <a:t>বস্তু</a:t>
            </a:r>
            <a:endParaRPr lang="en-US" sz="24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1676400" y="2947201"/>
            <a:ext cx="762000" cy="3157011"/>
            <a:chOff x="1842261" y="1237336"/>
            <a:chExt cx="1072388" cy="449617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4" r="10680"/>
            <a:stretch/>
          </p:blipFill>
          <p:spPr>
            <a:xfrm>
              <a:off x="1842261" y="1237336"/>
              <a:ext cx="1072388" cy="4496175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2278442" y="2651336"/>
              <a:ext cx="203804" cy="689657"/>
              <a:chOff x="2278442" y="2651336"/>
              <a:chExt cx="203804" cy="689657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2383217" y="2651336"/>
                <a:ext cx="0" cy="689657"/>
              </a:xfrm>
              <a:prstGeom prst="line">
                <a:avLst/>
              </a:prstGeom>
              <a:ln w="9525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278442" y="2821004"/>
                <a:ext cx="20380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36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115">
        <p14:gallery dir="l"/>
      </p:transition>
    </mc:Choice>
    <mc:Fallback xmlns="">
      <p:transition spd="slow" advTm="37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5" grpId="0"/>
      <p:bldP spid="4" grpId="0"/>
      <p:bldP spid="7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3306" y="342903"/>
            <a:ext cx="6578194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পাঠ</a:t>
            </a:r>
            <a:r>
              <a:rPr lang="en-US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উপস্থাপন</a:t>
            </a:r>
            <a:r>
              <a:rPr lang="en-US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বা</a:t>
            </a:r>
            <a:r>
              <a:rPr lang="en-US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কাজের</a:t>
            </a:r>
            <a:r>
              <a:rPr lang="en-US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ধারা</a:t>
            </a:r>
            <a:r>
              <a:rPr lang="en-US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1799530"/>
            <a:ext cx="3842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ikoshBAN" pitchFamily="2" charset="0"/>
              </a:rPr>
              <a:t>স্প্রিং নিক্তির গঠন </a:t>
            </a:r>
            <a:endParaRPr lang="bn-IN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3207" y="2332686"/>
            <a:ext cx="3842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>
              <a:buFont typeface="Wingdings" pitchFamily="2" charset="2"/>
              <a:buChar char="v"/>
            </a:pPr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ikoshBAN" pitchFamily="2" charset="0"/>
              </a:rPr>
              <a:t>রৈখিক স্কেল পাঠ </a:t>
            </a:r>
            <a:endParaRPr lang="bn-IN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38250" y="2863348"/>
            <a:ext cx="56300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ikoshBAN" pitchFamily="2" charset="0"/>
              </a:rPr>
              <a:t>বস্তুর উপর প্রযুক্ত বল নির্ণয়ের সূত্র </a:t>
            </a:r>
            <a:endParaRPr lang="bn-IN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8250" y="3397794"/>
            <a:ext cx="6068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itchFamily="2" charset="2"/>
              <a:buChar char="v"/>
            </a:pPr>
            <a:r>
              <a:rPr lang="bn-IN" sz="3600" b="1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ikoshBAN" pitchFamily="2" charset="0"/>
              </a:rPr>
              <a:t>বস্তুর উপর প্রযুক্ত বল নির্ণয়ের </a:t>
            </a:r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ikoshBAN" pitchFamily="2" charset="0"/>
              </a:rPr>
              <a:t>ছক </a:t>
            </a:r>
            <a:endParaRPr lang="bn-IN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NikoshBAN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089">
        <p14:gallery dir="l"/>
      </p:transition>
    </mc:Choice>
    <mc:Fallback xmlns="">
      <p:transition spd="slow" advTm="46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9530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b="1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স্প্রিং নিক্তিঃ</a:t>
            </a:r>
            <a:r>
              <a:rPr lang="bn-IN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bn-IN" sz="2400" dirty="0" smtClean="0">
                <a:solidFill>
                  <a:prstClr val="black"/>
                </a:solidFill>
              </a:rPr>
              <a:t>এক </a:t>
            </a:r>
            <a:r>
              <a:rPr lang="bn-IN" sz="2400" dirty="0">
                <a:solidFill>
                  <a:prstClr val="black"/>
                </a:solidFill>
              </a:rPr>
              <a:t>প্রকারের পরিমাপক যন্ত্র যার সাহায্যে কোন </a:t>
            </a:r>
            <a:r>
              <a:rPr lang="bn-IN" sz="2400" dirty="0" smtClean="0">
                <a:solidFill>
                  <a:prstClr val="black"/>
                </a:solidFill>
              </a:rPr>
              <a:t>বস্তুর ওজন  </a:t>
            </a:r>
            <a:r>
              <a:rPr lang="bn-IN" sz="2400" dirty="0">
                <a:solidFill>
                  <a:prstClr val="black"/>
                </a:solidFill>
              </a:rPr>
              <a:t>নির্ণয় করে </a:t>
            </a:r>
            <a:r>
              <a:rPr lang="bn-IN" sz="2400" dirty="0" smtClean="0">
                <a:solidFill>
                  <a:prstClr val="black"/>
                </a:solidFill>
              </a:rPr>
              <a:t>বল </a:t>
            </a:r>
            <a:r>
              <a:rPr lang="bn-IN" sz="2400" dirty="0" smtClean="0">
                <a:solidFill>
                  <a:prstClr val="black"/>
                </a:solidFill>
                <a:hlinkClick r:id="rId5" tooltip="পরিমাপ"/>
              </a:rPr>
              <a:t>পরিমাপ</a:t>
            </a:r>
            <a:r>
              <a:rPr lang="bn-IN" sz="2400" dirty="0" smtClean="0">
                <a:solidFill>
                  <a:prstClr val="black"/>
                </a:solidFill>
              </a:rPr>
              <a:t> </a:t>
            </a:r>
            <a:r>
              <a:rPr lang="bn-IN" sz="2400" dirty="0">
                <a:solidFill>
                  <a:prstClr val="black"/>
                </a:solidFill>
              </a:rPr>
              <a:t>করা যায়</a:t>
            </a:r>
            <a:r>
              <a:rPr lang="bn-IN" sz="2400" dirty="0" smtClean="0">
                <a:solidFill>
                  <a:prstClr val="black"/>
                </a:solidFill>
              </a:rPr>
              <a:t>। </a:t>
            </a:r>
            <a:r>
              <a:rPr lang="bn-IN" sz="2400" dirty="0" smtClean="0">
                <a:latin typeface="Times New Roman"/>
                <a:ea typeface="Times New Roman"/>
                <a:cs typeface="Vrinda"/>
              </a:rPr>
              <a:t>কোন </a:t>
            </a:r>
            <a:r>
              <a:rPr lang="bn-IN" sz="2400" dirty="0">
                <a:latin typeface="Times New Roman"/>
                <a:ea typeface="Times New Roman"/>
                <a:cs typeface="Vrinda"/>
              </a:rPr>
              <a:t>বস্তুর ওপর</a:t>
            </a:r>
            <a:r>
              <a:rPr lang="bn-IN" sz="2400" dirty="0">
                <a:ea typeface="Times New Roman"/>
                <a:cs typeface="Times New Roman"/>
              </a:rPr>
              <a:t> </a:t>
            </a:r>
            <a:r>
              <a:rPr lang="bn-IN" sz="2400" u="sng" dirty="0">
                <a:solidFill>
                  <a:srgbClr val="0000FF"/>
                </a:solidFill>
                <a:latin typeface="Times New Roman"/>
                <a:ea typeface="Times New Roman"/>
                <a:cs typeface="Vrinda"/>
                <a:hlinkClick r:id="rId6" tooltip="মহাকর্ষীয় ক্ষেত্র (পাতার অস্তিত্ব নেই)"/>
              </a:rPr>
              <a:t>মহাকর্ষীয় ক্ষেত্র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bn-IN" sz="2400" dirty="0">
                <a:latin typeface="Times New Roman"/>
                <a:ea typeface="Times New Roman"/>
                <a:cs typeface="Vrinda"/>
              </a:rPr>
              <a:t>দ্বারা প্রযুক্ত</a:t>
            </a:r>
            <a:r>
              <a:rPr lang="bn-IN" sz="2400" dirty="0">
                <a:ea typeface="Times New Roman"/>
                <a:cs typeface="Times New Roman"/>
              </a:rPr>
              <a:t> </a:t>
            </a:r>
            <a:r>
              <a:rPr lang="bn-IN" sz="2400" u="sng" dirty="0">
                <a:solidFill>
                  <a:srgbClr val="0000FF"/>
                </a:solidFill>
                <a:latin typeface="Times New Roman"/>
                <a:ea typeface="Times New Roman"/>
                <a:cs typeface="Vrinda"/>
                <a:hlinkClick r:id="rId7" tooltip="বল"/>
              </a:rPr>
              <a:t>বলের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bn-IN" sz="2400" dirty="0">
                <a:latin typeface="Times New Roman"/>
                <a:ea typeface="Times New Roman"/>
                <a:cs typeface="Vrinda"/>
              </a:rPr>
              <a:t>মানকে</a:t>
            </a:r>
            <a:r>
              <a:rPr lang="bn-IN" sz="2400" dirty="0">
                <a:ea typeface="Times New Roman"/>
                <a:cs typeface="Times New Roman"/>
              </a:rPr>
              <a:t> </a:t>
            </a:r>
            <a:r>
              <a:rPr lang="bn-IN" sz="2400" b="1" dirty="0">
                <a:latin typeface="Times New Roman"/>
                <a:ea typeface="Times New Roman"/>
                <a:cs typeface="Vrinda"/>
              </a:rPr>
              <a:t>ওজন</a:t>
            </a:r>
            <a:r>
              <a:rPr lang="bn-IN" sz="2400" dirty="0">
                <a:ea typeface="Times New Roman"/>
                <a:cs typeface="Times New Roman"/>
              </a:rPr>
              <a:t> </a:t>
            </a:r>
            <a:r>
              <a:rPr lang="bn-IN" sz="2400" dirty="0">
                <a:latin typeface="Times New Roman"/>
                <a:ea typeface="Times New Roman"/>
                <a:cs typeface="Vrinda"/>
              </a:rPr>
              <a:t>বলে</a:t>
            </a:r>
            <a:r>
              <a:rPr lang="bn-IN" sz="2400" dirty="0" smtClean="0">
                <a:latin typeface="Times New Roman"/>
                <a:ea typeface="Times New Roman"/>
                <a:cs typeface="Vrinda"/>
              </a:rPr>
              <a:t>। ওজনের </a:t>
            </a:r>
            <a:r>
              <a:rPr lang="bn-IN" sz="2400" dirty="0">
                <a:latin typeface="Times New Roman"/>
                <a:ea typeface="Times New Roman"/>
                <a:cs typeface="Vrinda"/>
              </a:rPr>
              <a:t>একক হল বলের একক অর্থাৎ নিউটন (</a:t>
            </a:r>
            <a:r>
              <a:rPr lang="en-US" sz="2400" dirty="0">
                <a:latin typeface="Times New Roman"/>
                <a:ea typeface="Times New Roman"/>
              </a:rPr>
              <a:t>N)</a:t>
            </a:r>
            <a:r>
              <a:rPr lang="hi-IN" sz="2400" dirty="0" smtClean="0">
                <a:latin typeface="Times New Roman"/>
                <a:ea typeface="Times New Roman"/>
                <a:cs typeface="Mangal"/>
              </a:rPr>
              <a:t>।</a:t>
            </a:r>
            <a:r>
              <a:rPr lang="bn-IN" sz="2400" dirty="0" smtClean="0">
                <a:latin typeface="Times New Roman"/>
                <a:ea typeface="Times New Roman"/>
                <a:cs typeface="Mangal"/>
              </a:rPr>
              <a:t> যন্ত্রটি নিউটন এককে স্কেলিং করা থাকে, তাই সরাসরি নিউটন এককে বল পরিমাপ করা যায়।  </a:t>
            </a:r>
            <a:r>
              <a:rPr lang="hi-IN" sz="2400" dirty="0" smtClean="0">
                <a:latin typeface="Times New Roman"/>
                <a:ea typeface="Times New Roman"/>
                <a:cs typeface="Mangal"/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7033" y="268073"/>
            <a:ext cx="2569934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6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স্প্রিং নিক্তি </a:t>
            </a:r>
            <a:endParaRPr lang="en-US" sz="36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67059" y="952504"/>
            <a:ext cx="1258018" cy="4000496"/>
            <a:chOff x="3467059" y="952504"/>
            <a:chExt cx="1258018" cy="40004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059" y="952504"/>
              <a:ext cx="1258018" cy="4000496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4013215" y="2188499"/>
              <a:ext cx="203804" cy="689657"/>
              <a:chOff x="2278442" y="2651336"/>
              <a:chExt cx="203804" cy="689657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2383217" y="2651336"/>
                <a:ext cx="0" cy="689657"/>
              </a:xfrm>
              <a:prstGeom prst="line">
                <a:avLst/>
              </a:prstGeom>
              <a:ln w="9525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2278442" y="2821004"/>
                <a:ext cx="20380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619" b="100000" l="5981" r="65311">
                        <a14:backgroundMark x1="19856" y1="17899" x2="19856" y2="17899"/>
                        <a14:backgroundMark x1="31579" y1="24514" x2="31579" y2="24514"/>
                        <a14:backgroundMark x1="39952" y1="29183" x2="39952" y2="29183"/>
                        <a14:backgroundMark x1="48565" y1="33852" x2="48565" y2="33852"/>
                        <a14:backgroundMark x1="54306" y1="40078" x2="54306" y2="40078"/>
                        <a14:backgroundMark x1="59330" y1="43580" x2="59330" y2="43580"/>
                        <a14:backgroundMark x1="62679" y1="48638" x2="62679" y2="48638"/>
                        <a14:backgroundMark x1="62440" y1="52918" x2="62440" y2="52918"/>
                        <a14:backgroundMark x1="58373" y1="55642" x2="58373" y2="55642"/>
                        <a14:backgroundMark x1="52632" y1="52140" x2="52632" y2="52140"/>
                        <a14:backgroundMark x1="47368" y1="47471" x2="47368" y2="47471"/>
                        <a14:backgroundMark x1="41866" y1="45525" x2="41866" y2="45525"/>
                        <a14:backgroundMark x1="42823" y1="50584" x2="42823" y2="50584"/>
                        <a14:backgroundMark x1="41627" y1="56809" x2="41627" y2="56809"/>
                        <a14:backgroundMark x1="38995" y1="60700" x2="38995" y2="60700"/>
                        <a14:backgroundMark x1="33971" y1="63424" x2="33971" y2="63424"/>
                        <a14:backgroundMark x1="31818" y1="69650" x2="31818" y2="69650"/>
                        <a14:backgroundMark x1="27751" y1="73541" x2="27751" y2="73541"/>
                        <a14:backgroundMark x1="26555" y1="78988" x2="26555" y2="78988"/>
                        <a14:backgroundMark x1="21053" y1="80934" x2="21053" y2="80934"/>
                        <a14:backgroundMark x1="16268" y1="76654" x2="16268" y2="76654"/>
                        <a14:backgroundMark x1="11244" y1="75486" x2="11244" y2="75486"/>
                        <a14:backgroundMark x1="7895" y1="71984" x2="7895" y2="71984"/>
                        <a14:backgroundMark x1="8612" y1="64591" x2="8612" y2="64591"/>
                        <a14:backgroundMark x1="8852" y1="54475" x2="8852" y2="54475"/>
                        <a14:backgroundMark x1="8612" y1="43969" x2="8612" y2="43969"/>
                        <a14:backgroundMark x1="8134" y1="33463" x2="8134" y2="33463"/>
                        <a14:backgroundMark x1="8134" y1="26848" x2="8134" y2="26848"/>
                        <a14:backgroundMark x1="8373" y1="22179" x2="8373" y2="22179"/>
                        <a14:backgroundMark x1="11244" y1="20623" x2="11244" y2="20623"/>
                        <a14:backgroundMark x1="12919" y1="17510" x2="12919" y2="17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65" r="36800" b="20060"/>
          <a:stretch/>
        </p:blipFill>
        <p:spPr>
          <a:xfrm rot="20623604">
            <a:off x="3005846" y="2916033"/>
            <a:ext cx="1013977" cy="68914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5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7074">
        <p14:prism isInverted="1"/>
      </p:transition>
    </mc:Choice>
    <mc:Fallback xmlns="">
      <p:transition spd="slow" advTm="570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 -0.10879 L -0.0007 0.1023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19443" y="2211565"/>
            <a:ext cx="615954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000" b="1" dirty="0">
                <a:solidFill>
                  <a:srgbClr val="0000FF"/>
                </a:solidFill>
              </a:rPr>
              <a:t>একটি ধাতুর তৈরি </a:t>
            </a:r>
            <a:r>
              <a:rPr lang="bn-IN" sz="2000" b="1" dirty="0" smtClean="0">
                <a:solidFill>
                  <a:srgbClr val="0000FF"/>
                </a:solidFill>
              </a:rPr>
              <a:t>চেপ্টা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সিলিন্ডার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আকৃতির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as-IN" sz="2000" b="1" dirty="0" smtClean="0">
                <a:solidFill>
                  <a:srgbClr val="0000FF"/>
                </a:solidFill>
              </a:rPr>
              <a:t> </a:t>
            </a:r>
            <a:r>
              <a:rPr lang="as-IN" sz="2000" b="1" dirty="0">
                <a:solidFill>
                  <a:srgbClr val="0000FF"/>
                </a:solidFill>
              </a:rPr>
              <a:t>দণ্ডের ওপর নির্দিষ্ট এককের দাগ </a:t>
            </a:r>
            <a:r>
              <a:rPr lang="as-IN" sz="2000" b="1" dirty="0" smtClean="0">
                <a:solidFill>
                  <a:srgbClr val="0000FF"/>
                </a:solidFill>
              </a:rPr>
              <a:t>কেটে</a:t>
            </a:r>
            <a:r>
              <a:rPr lang="bn-IN" sz="2000" b="1" dirty="0" smtClean="0">
                <a:solidFill>
                  <a:srgbClr val="0000FF"/>
                </a:solidFill>
              </a:rPr>
              <a:t> স্প্রিং নিক্তির </a:t>
            </a:r>
            <a:r>
              <a:rPr lang="as-IN" sz="2000" b="1" dirty="0" smtClean="0">
                <a:solidFill>
                  <a:srgbClr val="0000FF"/>
                </a:solidFill>
              </a:rPr>
              <a:t>প্রধান </a:t>
            </a:r>
            <a:r>
              <a:rPr lang="as-IN" sz="2000" b="1" dirty="0">
                <a:solidFill>
                  <a:srgbClr val="0000FF"/>
                </a:solidFill>
              </a:rPr>
              <a:t>স্কেল তৈরি করা হয়</a:t>
            </a:r>
            <a:r>
              <a:rPr lang="as-IN" sz="2000" b="1" dirty="0" smtClean="0">
                <a:solidFill>
                  <a:srgbClr val="0000FF"/>
                </a:solidFill>
              </a:rPr>
              <a:t>।</a:t>
            </a:r>
            <a:r>
              <a:rPr lang="bn-IN" sz="2000" b="1" dirty="0" smtClean="0">
                <a:solidFill>
                  <a:srgbClr val="0000FF"/>
                </a:solidFill>
              </a:rPr>
              <a:t> </a:t>
            </a:r>
            <a:r>
              <a:rPr lang="bn-IN" sz="2000" b="1" dirty="0" smtClean="0"/>
              <a:t>এই স্কেলটির একদিকে সাধারণত </a:t>
            </a:r>
            <a:r>
              <a:rPr lang="bn-IN" sz="2800" b="1" dirty="0" smtClean="0"/>
              <a:t>০</a:t>
            </a:r>
            <a:r>
              <a:rPr lang="bn-IN" b="1" dirty="0" smtClean="0"/>
              <a:t> </a:t>
            </a:r>
            <a:r>
              <a:rPr lang="bn-IN" sz="2000" b="1" dirty="0" smtClean="0"/>
              <a:t>গ্রাম থেকে </a:t>
            </a:r>
            <a:r>
              <a:rPr lang="bn-IN" sz="2400" b="1" dirty="0" smtClean="0"/>
              <a:t>১০০০</a:t>
            </a:r>
            <a:r>
              <a:rPr lang="bn-IN" sz="2000" b="1" dirty="0" smtClean="0"/>
              <a:t> গ্রাম পর্যন্ত দাগ কাটা থাকে।   </a:t>
            </a:r>
            <a:r>
              <a:rPr lang="as-IN" sz="2000" b="1" dirty="0" smtClean="0"/>
              <a:t> 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2719443" y="4540136"/>
            <a:ext cx="6284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000" b="1" dirty="0" smtClean="0">
                <a:solidFill>
                  <a:srgbClr val="FF0066"/>
                </a:solidFill>
              </a:rPr>
              <a:t>প্রধান </a:t>
            </a:r>
            <a:r>
              <a:rPr lang="bn-IN" sz="2000" b="1" dirty="0">
                <a:solidFill>
                  <a:srgbClr val="FF0066"/>
                </a:solidFill>
              </a:rPr>
              <a:t>স্কেলের গায়ে </a:t>
            </a:r>
            <a:r>
              <a:rPr lang="bn-IN" sz="2000" b="1" dirty="0" smtClean="0">
                <a:solidFill>
                  <a:srgbClr val="FF0066"/>
                </a:solidFill>
              </a:rPr>
              <a:t>একটি সুচক পরানো </a:t>
            </a:r>
            <a:r>
              <a:rPr lang="bn-IN" sz="2000" b="1" dirty="0">
                <a:solidFill>
                  <a:srgbClr val="FF0066"/>
                </a:solidFill>
              </a:rPr>
              <a:t>থাকে</a:t>
            </a:r>
            <a:r>
              <a:rPr lang="bn-IN" sz="2000" b="1" dirty="0" smtClean="0">
                <a:solidFill>
                  <a:srgbClr val="FF0066"/>
                </a:solidFill>
              </a:rPr>
              <a:t>। এই সূচকটি উঠানামা করে বস্তুর ওজন নির্দেশ করে।</a:t>
            </a:r>
            <a:r>
              <a:rPr lang="bn-IN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9443" y="375232"/>
            <a:ext cx="4595757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6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স্প্রিং নিক্তির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bn-IN" sz="36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গঠন</a:t>
            </a:r>
            <a:endParaRPr lang="bn-IN" sz="36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1999" y="1033972"/>
            <a:ext cx="1524001" cy="5443028"/>
            <a:chOff x="3467059" y="952504"/>
            <a:chExt cx="1258018" cy="40004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059" y="952504"/>
              <a:ext cx="1258018" cy="4000496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4013215" y="2188499"/>
              <a:ext cx="203804" cy="689657"/>
              <a:chOff x="2278442" y="2651336"/>
              <a:chExt cx="203804" cy="689657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2383217" y="2651336"/>
                <a:ext cx="0" cy="689657"/>
              </a:xfrm>
              <a:prstGeom prst="line">
                <a:avLst/>
              </a:prstGeom>
              <a:ln w="9525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278442" y="2821004"/>
                <a:ext cx="20380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19" b="100000" l="5981" r="65311">
                        <a14:backgroundMark x1="19856" y1="17899" x2="19856" y2="17899"/>
                        <a14:backgroundMark x1="31579" y1="24514" x2="31579" y2="24514"/>
                        <a14:backgroundMark x1="39952" y1="29183" x2="39952" y2="29183"/>
                        <a14:backgroundMark x1="48565" y1="33852" x2="48565" y2="33852"/>
                        <a14:backgroundMark x1="54306" y1="40078" x2="54306" y2="40078"/>
                        <a14:backgroundMark x1="59330" y1="43580" x2="59330" y2="43580"/>
                        <a14:backgroundMark x1="62679" y1="48638" x2="62679" y2="48638"/>
                        <a14:backgroundMark x1="62440" y1="52918" x2="62440" y2="52918"/>
                        <a14:backgroundMark x1="58373" y1="55642" x2="58373" y2="55642"/>
                        <a14:backgroundMark x1="52632" y1="52140" x2="52632" y2="52140"/>
                        <a14:backgroundMark x1="47368" y1="47471" x2="47368" y2="47471"/>
                        <a14:backgroundMark x1="41866" y1="45525" x2="41866" y2="45525"/>
                        <a14:backgroundMark x1="42823" y1="50584" x2="42823" y2="50584"/>
                        <a14:backgroundMark x1="41627" y1="56809" x2="41627" y2="56809"/>
                        <a14:backgroundMark x1="38995" y1="60700" x2="38995" y2="60700"/>
                        <a14:backgroundMark x1="33971" y1="63424" x2="33971" y2="63424"/>
                        <a14:backgroundMark x1="31818" y1="69650" x2="31818" y2="69650"/>
                        <a14:backgroundMark x1="27751" y1="73541" x2="27751" y2="73541"/>
                        <a14:backgroundMark x1="26555" y1="78988" x2="26555" y2="78988"/>
                        <a14:backgroundMark x1="21053" y1="80934" x2="21053" y2="80934"/>
                        <a14:backgroundMark x1="16268" y1="76654" x2="16268" y2="76654"/>
                        <a14:backgroundMark x1="11244" y1="75486" x2="11244" y2="75486"/>
                        <a14:backgroundMark x1="7895" y1="71984" x2="7895" y2="71984"/>
                        <a14:backgroundMark x1="8612" y1="64591" x2="8612" y2="64591"/>
                        <a14:backgroundMark x1="8852" y1="54475" x2="8852" y2="54475"/>
                        <a14:backgroundMark x1="8612" y1="43969" x2="8612" y2="43969"/>
                        <a14:backgroundMark x1="8134" y1="33463" x2="8134" y2="33463"/>
                        <a14:backgroundMark x1="8134" y1="26848" x2="8134" y2="26848"/>
                        <a14:backgroundMark x1="8373" y1="22179" x2="8373" y2="22179"/>
                        <a14:backgroundMark x1="11244" y1="20623" x2="11244" y2="20623"/>
                        <a14:backgroundMark x1="12919" y1="17510" x2="12919" y2="17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65" r="36800" b="20060"/>
          <a:stretch/>
        </p:blipFill>
        <p:spPr>
          <a:xfrm rot="4113269">
            <a:off x="969229" y="231555"/>
            <a:ext cx="1013977" cy="5761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38492" y="1290934"/>
            <a:ext cx="626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b="1" dirty="0" smtClean="0"/>
              <a:t>এই যন্ত্রের উপরের অংশে একটি  আংটা পরানো থাকে। এই আংটার সাহায্যে নিক্তিটিকে কোন দৃঢ় অবলম্বন থেকে ঝুলিয়ে দেয়া হয়। 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738493" y="5267756"/>
            <a:ext cx="5910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 smtClean="0"/>
              <a:t>নিক্তির নিচের দিকে একটি হুক পরানো থাকে।এই হুকের সাহায্যে বস্তু ঝুলিয়ে ওজন নির্ণয় করা হয়। 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2738493" y="3760406"/>
            <a:ext cx="6159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000" b="1" dirty="0">
                <a:solidFill>
                  <a:prstClr val="black"/>
                </a:solidFill>
              </a:rPr>
              <a:t>এই স্কেলটির </a:t>
            </a:r>
            <a:r>
              <a:rPr lang="bn-IN" sz="2000" b="1" dirty="0" smtClean="0">
                <a:solidFill>
                  <a:prstClr val="black"/>
                </a:solidFill>
              </a:rPr>
              <a:t>অপরদিকে </a:t>
            </a:r>
            <a:r>
              <a:rPr lang="bn-IN" sz="2000" b="1" dirty="0">
                <a:solidFill>
                  <a:prstClr val="black"/>
                </a:solidFill>
              </a:rPr>
              <a:t>সাধারণত </a:t>
            </a:r>
            <a:r>
              <a:rPr lang="bn-IN" sz="2800" b="1" dirty="0">
                <a:solidFill>
                  <a:prstClr val="black"/>
                </a:solidFill>
              </a:rPr>
              <a:t>০</a:t>
            </a:r>
            <a:r>
              <a:rPr lang="bn-IN" b="1" dirty="0">
                <a:solidFill>
                  <a:prstClr val="black"/>
                </a:solidFill>
              </a:rPr>
              <a:t> </a:t>
            </a:r>
            <a:r>
              <a:rPr lang="bn-IN" sz="2000" b="1" dirty="0" smtClean="0">
                <a:solidFill>
                  <a:prstClr val="black"/>
                </a:solidFill>
              </a:rPr>
              <a:t>নিউটন </a:t>
            </a:r>
            <a:r>
              <a:rPr lang="bn-IN" sz="2000" b="1" dirty="0">
                <a:solidFill>
                  <a:prstClr val="black"/>
                </a:solidFill>
              </a:rPr>
              <a:t>থেকে </a:t>
            </a:r>
            <a:r>
              <a:rPr lang="bn-IN" sz="2400" b="1" dirty="0" smtClean="0">
                <a:solidFill>
                  <a:prstClr val="black"/>
                </a:solidFill>
              </a:rPr>
              <a:t>১০</a:t>
            </a:r>
            <a:r>
              <a:rPr lang="bn-IN" sz="2000" b="1" dirty="0" smtClean="0">
                <a:solidFill>
                  <a:prstClr val="black"/>
                </a:solidFill>
              </a:rPr>
              <a:t> নিউটন পর্যন্ত </a:t>
            </a:r>
            <a:r>
              <a:rPr lang="bn-IN" sz="2000" b="1" dirty="0">
                <a:solidFill>
                  <a:prstClr val="black"/>
                </a:solidFill>
              </a:rPr>
              <a:t>দাগ কাটা থাকে। 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21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2899">
        <p14:gallery dir="l"/>
      </p:transition>
    </mc:Choice>
    <mc:Fallback xmlns="">
      <p:transition spd="slow" advTm="132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667 0.08334 L -0.03698 0.02547 C -0.0309 0.0125 -0.02136 0.00625 -0.01163 0.00625 C -0.00052 0.00625 0.00833 0.0125 0.01458 0.02547 L 0.04479 0.08334 " pathEditMode="relative" rAng="0" ptsTypes="FffFF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-386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854 0.37431 L -0.08854 0.6548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896 0.33542 L 0.10312 0.6437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541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354 0.30764 L 0.06354 0.44098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6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7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319 0.77176 L 0.06597 0.80162 C 0.06719 0.81505 0.06302 0.83195 0.05798 0.83264 L 0.04705 0.83473 " pathEditMode="relative" rAng="10377262" ptsTypes="FfFF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14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5" grpId="0"/>
      <p:bldP spid="2" grpId="0"/>
      <p:bldP spid="17" grpId="0"/>
      <p:bldP spid="18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9|2.8|9.1|24|2.9|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|3.9|4.8|4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1|12.5|1.6|4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3|3|7.5|7.5|9.9|8.3|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3|4.5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4|2|22.2|31.5|20.5|2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7|2.7|2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5|2|1.5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4|4.6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NikoshBAN"/>
        <a:ea typeface=""/>
        <a:cs typeface=""/>
      </a:majorFont>
      <a:minorFont>
        <a:latin typeface="NikoshB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3995</TotalTime>
  <Words>623</Words>
  <Application>Microsoft Office PowerPoint</Application>
  <PresentationFormat>On-screen Show (4:3)</PresentationFormat>
  <Paragraphs>102</Paragraphs>
  <Slides>18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Wingdings</vt:lpstr>
      <vt:lpstr>Arial</vt:lpstr>
      <vt:lpstr>Mangal</vt:lpstr>
      <vt:lpstr>Vrinda</vt:lpstr>
      <vt:lpstr>Times New Roman</vt:lpstr>
      <vt:lpstr>Franklin Gothic Book</vt:lpstr>
      <vt:lpstr>SutonnyMJ</vt:lpstr>
      <vt:lpstr>Verdana</vt:lpstr>
      <vt:lpstr>Book Antiqua</vt:lpstr>
      <vt:lpstr>Calibri</vt:lpstr>
      <vt:lpstr>NikoshBAN</vt:lpstr>
      <vt:lpstr>Wingdings 2</vt:lpstr>
      <vt:lpstr>1_Office Theme</vt:lpstr>
      <vt:lpstr>Technic</vt:lpstr>
      <vt:lpstr>Office Theme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 Habibur Rahman</dc:creator>
  <cp:lastModifiedBy>user</cp:lastModifiedBy>
  <cp:revision>628</cp:revision>
  <dcterms:created xsi:type="dcterms:W3CDTF">2015-09-05T00:50:57Z</dcterms:created>
  <dcterms:modified xsi:type="dcterms:W3CDTF">2024-11-16T15:05:40Z</dcterms:modified>
</cp:coreProperties>
</file>